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56" r:id="rId2"/>
    <p:sldId id="257" r:id="rId3"/>
    <p:sldId id="274" r:id="rId4"/>
    <p:sldId id="258" r:id="rId5"/>
    <p:sldId id="259" r:id="rId6"/>
    <p:sldId id="260" r:id="rId7"/>
    <p:sldId id="277" r:id="rId8"/>
    <p:sldId id="261" r:id="rId9"/>
    <p:sldId id="262" r:id="rId10"/>
    <p:sldId id="264" r:id="rId11"/>
    <p:sldId id="276" r:id="rId12"/>
    <p:sldId id="278" r:id="rId13"/>
    <p:sldId id="268" r:id="rId14"/>
    <p:sldId id="269" r:id="rId15"/>
    <p:sldId id="270" r:id="rId16"/>
    <p:sldId id="271" r:id="rId17"/>
    <p:sldId id="272" r:id="rId18"/>
    <p:sldId id="273" r:id="rId19"/>
    <p:sldId id="279" r:id="rId20"/>
    <p:sldId id="266"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1D71CB-C13F-41C7-83A8-9851C9B820DD}" type="datetimeFigureOut">
              <a:rPr lang="en-GB" smtClean="0"/>
              <a:t>11/01/2012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A132C-C8D6-48D8-88F5-4F9862F075FA}" type="slidenum">
              <a:rPr lang="en-GB" smtClean="0"/>
              <a:t>‹#›</a:t>
            </a:fld>
            <a:endParaRPr lang="en-GB"/>
          </a:p>
        </p:txBody>
      </p:sp>
    </p:spTree>
    <p:extLst>
      <p:ext uri="{BB962C8B-B14F-4D97-AF65-F5344CB8AC3E}">
        <p14:creationId xmlns:p14="http://schemas.microsoft.com/office/powerpoint/2010/main" val="307161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81592AC2-9F53-499A-948B-C5E8842309D9}" type="slidenum">
              <a:rPr lang="en-GB" sz="1200" b="0">
                <a:latin typeface="Times New Roman" pitchFamily="18" charset="0"/>
              </a:rPr>
              <a:pPr/>
              <a:t>4</a:t>
            </a:fld>
            <a:endParaRPr lang="en-GB" sz="1200" b="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r>
              <a:rPr lang="en-GB" smtClean="0"/>
              <a:t>Osteoblasts - are bone cells that make new bone.</a:t>
            </a:r>
          </a:p>
          <a:p>
            <a:r>
              <a:rPr lang="en-GB" smtClean="0"/>
              <a:t>Osteoclasts – are bone cells that break bone down.</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48FE0784-4CD6-47B3-A605-236F299D947B}" type="slidenum">
              <a:rPr lang="en-GB" sz="1200" b="0">
                <a:latin typeface="Times New Roman" pitchFamily="18" charset="0"/>
              </a:rPr>
              <a:pPr/>
              <a:t>5</a:t>
            </a:fld>
            <a:endParaRPr lang="en-GB" sz="1200" b="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r>
              <a:rPr lang="en-GB" smtClean="0"/>
              <a:t>Exercising makes osteoblasts work harder and will therefore keep bones strong, even though as we age osteoblasts don’t work as hard. That’s why it is important to keep doing weight bearing exercises as we get older.</a:t>
            </a:r>
          </a:p>
          <a:p>
            <a:r>
              <a:rPr lang="en-GB" smtClean="0"/>
              <a:t>Losing too much bone density and strength can result in osteoporosis.</a:t>
            </a:r>
          </a:p>
          <a:p>
            <a:r>
              <a:rPr lang="en-GB" smtClean="0"/>
              <a:t>Image © 2006 Jupiterimages Corporation</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D095F368-E112-4F64-B92C-8E343298C222}" type="slidenum">
              <a:rPr lang="en-GB" sz="1200" b="0">
                <a:latin typeface="Times New Roman" pitchFamily="18" charset="0"/>
              </a:rPr>
              <a:pPr/>
              <a:t>6</a:t>
            </a:fld>
            <a:endParaRPr lang="en-GB" sz="1200" b="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D7A132C-C8D6-48D8-88F5-4F9862F075FA}" type="slidenum">
              <a:rPr lang="en-GB" smtClean="0"/>
              <a:t>7</a:t>
            </a:fld>
            <a:endParaRPr lang="en-GB"/>
          </a:p>
        </p:txBody>
      </p:sp>
    </p:spTree>
    <p:extLst>
      <p:ext uri="{BB962C8B-B14F-4D97-AF65-F5344CB8AC3E}">
        <p14:creationId xmlns:p14="http://schemas.microsoft.com/office/powerpoint/2010/main" val="22129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B9542FF3-6172-4194-80AD-3944F839476F}" type="slidenum">
              <a:rPr lang="en-GB" sz="1200" b="0">
                <a:latin typeface="Times New Roman" pitchFamily="18" charset="0"/>
              </a:rPr>
              <a:pPr/>
              <a:t>8</a:t>
            </a:fld>
            <a:endParaRPr lang="en-GB" sz="1200" b="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r>
              <a:rPr lang="en-GB" smtClean="0"/>
              <a:t>Discuss with students the sporting functions of long bones.</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C1DF22D4-DCD3-43B0-9E7F-58ED1D29E89F}" type="slidenum">
              <a:rPr lang="en-GB" sz="1200" b="0">
                <a:latin typeface="Times New Roman" pitchFamily="18" charset="0"/>
              </a:rPr>
              <a:pPr/>
              <a:t>9</a:t>
            </a:fld>
            <a:endParaRPr lang="en-GB" sz="1200" b="0">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r>
              <a:rPr lang="en-GB" smtClean="0"/>
              <a:t>Discuss with students the sporting functions of flat bones.</a:t>
            </a:r>
            <a:endParaRPr lang="en-US" smtClean="0"/>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A5A3C39F-BDFE-4B08-8298-2465BFC1E31E}" type="slidenum">
              <a:rPr lang="en-GB" sz="1200" b="0">
                <a:latin typeface="Times New Roman" pitchFamily="18" charset="0"/>
              </a:rPr>
              <a:pPr/>
              <a:t>10</a:t>
            </a:fld>
            <a:endParaRPr lang="en-GB" sz="1200" b="0">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r>
              <a:rPr lang="en-GB" smtClean="0"/>
              <a:t>Discuss with students the sporting functions of short bones.</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fld id="{F1651608-774F-4328-8BA3-A40449E81523}" type="slidenum">
              <a:rPr lang="en-GB" sz="1200" b="0">
                <a:latin typeface="Times New Roman" pitchFamily="18" charset="0"/>
              </a:rPr>
              <a:pPr/>
              <a:t>11</a:t>
            </a:fld>
            <a:endParaRPr lang="en-GB" sz="1200" b="0">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r>
              <a:rPr lang="en-GB" smtClean="0"/>
              <a:t>Discuss with students the sporting functions of irregular bones.</a:t>
            </a:r>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3B4D283-DB48-4221-BAC0-B516FCBC34FB}" type="datetimeFigureOut">
              <a:rPr lang="en-GB" smtClean="0"/>
              <a:t>11/01/2012</a:t>
            </a:fld>
            <a:endParaRPr lang="en-GB"/>
          </a:p>
        </p:txBody>
      </p:sp>
      <p:sp>
        <p:nvSpPr>
          <p:cNvPr id="8" name="Slide Number Placeholder 7"/>
          <p:cNvSpPr>
            <a:spLocks noGrp="1"/>
          </p:cNvSpPr>
          <p:nvPr>
            <p:ph type="sldNum" sz="quarter" idx="11"/>
          </p:nvPr>
        </p:nvSpPr>
        <p:spPr/>
        <p:txBody>
          <a:bodyPr/>
          <a:lstStyle/>
          <a:p>
            <a:fld id="{855EE095-49BE-43CF-AF59-E0671AA98A6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4D283-DB48-4221-BAC0-B516FCBC34FB}"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4D283-DB48-4221-BAC0-B516FCBC34FB}"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5135563" y="1981200"/>
            <a:ext cx="3810000" cy="4114800"/>
          </a:xfrm>
        </p:spPr>
        <p:txBody>
          <a:bodyPr/>
          <a:lstStyle/>
          <a:p>
            <a:endParaRPr lang="en-GB"/>
          </a:p>
        </p:txBody>
      </p:sp>
      <p:sp>
        <p:nvSpPr>
          <p:cNvPr id="5" name="Date Placeholder 4"/>
          <p:cNvSpPr>
            <a:spLocks noGrp="1"/>
          </p:cNvSpPr>
          <p:nvPr>
            <p:ph type="dt" sz="half" idx="10"/>
          </p:nvPr>
        </p:nvSpPr>
        <p:spPr>
          <a:xfrm>
            <a:off x="1173163" y="6265863"/>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fld id="{FAEB9278-EE83-44F0-917B-4D49B0BD1388}" type="slidenum">
              <a:rPr lang="en-GB"/>
              <a:pPr/>
              <a:t>‹#›</a:t>
            </a:fld>
            <a:endParaRPr lang="en-GB"/>
          </a:p>
        </p:txBody>
      </p:sp>
    </p:spTree>
    <p:extLst>
      <p:ext uri="{BB962C8B-B14F-4D97-AF65-F5344CB8AC3E}">
        <p14:creationId xmlns:p14="http://schemas.microsoft.com/office/powerpoint/2010/main" val="113253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3B4D283-DB48-4221-BAC0-B516FCBC34FB}"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4D283-DB48-4221-BAC0-B516FCBC34FB}" type="datetimeFigureOut">
              <a:rPr lang="en-GB" smtClean="0"/>
              <a:t>11/01/2012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5EE095-49BE-43CF-AF59-E0671AA98A62}"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3B4D283-DB48-4221-BAC0-B516FCBC34FB}" type="datetimeFigureOut">
              <a:rPr lang="en-GB" smtClean="0"/>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EE095-49BE-43CF-AF59-E0671AA98A62}"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3B4D283-DB48-4221-BAC0-B516FCBC34FB}" type="datetimeFigureOut">
              <a:rPr lang="en-GB" smtClean="0"/>
              <a:t>11/01/2012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5EE095-49BE-43CF-AF59-E0671AA98A62}"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B4D283-DB48-4221-BAC0-B516FCBC34FB}" type="datetimeFigureOut">
              <a:rPr lang="en-GB" smtClean="0"/>
              <a:t>11/01/2012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4D283-DB48-4221-BAC0-B516FCBC34FB}" type="datetimeFigureOut">
              <a:rPr lang="en-GB" smtClean="0"/>
              <a:t>11/01/2012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D283-DB48-4221-BAC0-B516FCBC34FB}" type="datetimeFigureOut">
              <a:rPr lang="en-GB" smtClean="0"/>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4D283-DB48-4221-BAC0-B516FCBC34FB}" type="datetimeFigureOut">
              <a:rPr lang="en-GB" smtClean="0"/>
              <a:t>11/01/2012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5EE095-49BE-43CF-AF59-E0671AA98A6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3B4D283-DB48-4221-BAC0-B516FCBC34FB}" type="datetimeFigureOut">
              <a:rPr lang="en-GB" smtClean="0"/>
              <a:t>11/01/2012</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55EE095-49BE-43CF-AF59-E0671AA98A62}"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bG1_4emGO9I&amp;feature=related"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http://www.saburchill.com/images/00080.jp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http://www.saburchill.com/images/00081.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ttuhsc.edu/courses/cbb/ha/imgs/00000/1000/300/1375.jpg" TargetMode="External"/><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ecoloringspot.com/wp-content/uploads/2011/05/skeleton2.jpg"/>
          <p:cNvPicPr>
            <a:picLocks noChangeAspect="1" noChangeArrowheads="1"/>
          </p:cNvPicPr>
          <p:nvPr/>
        </p:nvPicPr>
        <p:blipFill rotWithShape="1">
          <a:blip r:embed="rId2">
            <a:extLst>
              <a:ext uri="{28A0092B-C50C-407E-A947-70E740481C1C}">
                <a14:useLocalDpi xmlns:a14="http://schemas.microsoft.com/office/drawing/2010/main" val="0"/>
              </a:ext>
            </a:extLst>
          </a:blip>
          <a:srcRect l="13755" r="25907"/>
          <a:stretch/>
        </p:blipFill>
        <p:spPr bwMode="auto">
          <a:xfrm>
            <a:off x="1547664" y="404664"/>
            <a:ext cx="2358544" cy="52119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483768" y="-747464"/>
            <a:ext cx="7772400" cy="4483224"/>
          </a:xfrm>
        </p:spPr>
        <p:txBody>
          <a:bodyPr/>
          <a:lstStyle/>
          <a:p>
            <a:r>
              <a:rPr lang="en-GB" dirty="0" smtClean="0"/>
              <a:t>Skeletal</a:t>
            </a:r>
            <a:br>
              <a:rPr lang="en-GB" dirty="0" smtClean="0"/>
            </a:br>
            <a:r>
              <a:rPr lang="en-GB" dirty="0" smtClean="0"/>
              <a:t> </a:t>
            </a:r>
            <a:r>
              <a:rPr lang="en-GB" dirty="0" smtClean="0"/>
              <a:t>Syste</a:t>
            </a:r>
            <a:r>
              <a:rPr lang="en-GB" dirty="0"/>
              <a:t>m</a:t>
            </a:r>
          </a:p>
        </p:txBody>
      </p:sp>
      <p:sp>
        <p:nvSpPr>
          <p:cNvPr id="4" name="TextBox 3"/>
          <p:cNvSpPr txBox="1"/>
          <p:nvPr/>
        </p:nvSpPr>
        <p:spPr>
          <a:xfrm>
            <a:off x="5292080" y="4026456"/>
            <a:ext cx="3816424" cy="2831544"/>
          </a:xfrm>
          <a:prstGeom prst="rect">
            <a:avLst/>
          </a:prstGeom>
          <a:solidFill>
            <a:srgbClr val="FFFF00"/>
          </a:solidFill>
        </p:spPr>
        <p:txBody>
          <a:bodyPr wrap="square" rtlCol="0">
            <a:spAutoFit/>
          </a:bodyPr>
          <a:lstStyle/>
          <a:p>
            <a:r>
              <a:rPr lang="en-GB" sz="2000" dirty="0" smtClean="0"/>
              <a:t>Learning Objective:</a:t>
            </a:r>
          </a:p>
          <a:p>
            <a:pPr marL="342900" indent="-342900">
              <a:buFont typeface="+mj-lt"/>
              <a:buAutoNum type="arabicPeriod"/>
            </a:pPr>
            <a:r>
              <a:rPr lang="en-GB" sz="2000" dirty="0" smtClean="0"/>
              <a:t>To know the different classifications of bones in the body.</a:t>
            </a:r>
          </a:p>
          <a:p>
            <a:pPr marL="342900" indent="-342900">
              <a:buFont typeface="+mj-lt"/>
              <a:buAutoNum type="arabicPeriod"/>
            </a:pPr>
            <a:r>
              <a:rPr lang="en-GB" sz="2000" dirty="0" smtClean="0"/>
              <a:t>To know the six types of joints in the body and understand how they effect movement. </a:t>
            </a:r>
          </a:p>
          <a:p>
            <a:endParaRPr lang="en-GB" dirty="0"/>
          </a:p>
        </p:txBody>
      </p:sp>
    </p:spTree>
    <p:extLst>
      <p:ext uri="{BB962C8B-B14F-4D97-AF65-F5344CB8AC3E}">
        <p14:creationId xmlns:p14="http://schemas.microsoft.com/office/powerpoint/2010/main" val="215847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19113" y="-99392"/>
            <a:ext cx="8229600" cy="1143000"/>
          </a:xfrm>
        </p:spPr>
        <p:txBody>
          <a:bodyPr>
            <a:noAutofit/>
          </a:bodyPr>
          <a:lstStyle/>
          <a:p>
            <a:pPr eaLnBrk="1" hangingPunct="1"/>
            <a:r>
              <a:rPr lang="en-GB" sz="3600" dirty="0" smtClean="0"/>
              <a:t>Classification of bones – short bones</a:t>
            </a:r>
            <a:endParaRPr lang="en-US" sz="3600" dirty="0" smtClean="0"/>
          </a:p>
        </p:txBody>
      </p:sp>
      <p:sp>
        <p:nvSpPr>
          <p:cNvPr id="64517" name="Text Box 5"/>
          <p:cNvSpPr txBox="1">
            <a:spLocks noChangeArrowheads="1"/>
          </p:cNvSpPr>
          <p:nvPr/>
        </p:nvSpPr>
        <p:spPr bwMode="auto">
          <a:xfrm>
            <a:off x="323850" y="908050"/>
            <a:ext cx="4032250" cy="44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a:solidFill>
                  <a:srgbClr val="FF6600"/>
                </a:solidFill>
              </a:rPr>
              <a:t>Short bones</a:t>
            </a:r>
            <a:r>
              <a:rPr lang="en-GB" b="0">
                <a:solidFill>
                  <a:srgbClr val="010066"/>
                </a:solidFill>
              </a:rPr>
              <a:t> are very light and very strong.</a:t>
            </a:r>
          </a:p>
          <a:p>
            <a:pPr>
              <a:spcBef>
                <a:spcPct val="30000"/>
              </a:spcBef>
            </a:pPr>
            <a:r>
              <a:rPr lang="en-GB" b="0">
                <a:solidFill>
                  <a:srgbClr val="010066"/>
                </a:solidFill>
              </a:rPr>
              <a:t>They are small and </a:t>
            </a:r>
            <a:r>
              <a:rPr lang="en-GB">
                <a:solidFill>
                  <a:srgbClr val="FF6600"/>
                </a:solidFill>
              </a:rPr>
              <a:t>squat</a:t>
            </a:r>
            <a:r>
              <a:rPr lang="en-GB" b="0">
                <a:solidFill>
                  <a:srgbClr val="010066"/>
                </a:solidFill>
              </a:rPr>
              <a:t> in shape.</a:t>
            </a:r>
          </a:p>
          <a:p>
            <a:pPr>
              <a:spcBef>
                <a:spcPct val="30000"/>
              </a:spcBef>
            </a:pPr>
            <a:r>
              <a:rPr lang="en-GB" b="0">
                <a:solidFill>
                  <a:srgbClr val="010066"/>
                </a:solidFill>
              </a:rPr>
              <a:t>They are composed of spongy bone with a thin layer of compact bone on the outside.</a:t>
            </a:r>
          </a:p>
          <a:p>
            <a:pPr>
              <a:spcBef>
                <a:spcPct val="30000"/>
              </a:spcBef>
            </a:pPr>
            <a:r>
              <a:rPr lang="en-GB" b="0">
                <a:solidFill>
                  <a:srgbClr val="010066"/>
                </a:solidFill>
              </a:rPr>
              <a:t>The carpals in the wrist and the tarsals in the foot are examples of short bones.</a:t>
            </a:r>
          </a:p>
        </p:txBody>
      </p:sp>
      <p:pic>
        <p:nvPicPr>
          <p:cNvPr id="64520" name="Picture 8" descr="Hand bones(MX)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100" y="896037"/>
            <a:ext cx="2279786" cy="3757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1" name="Text Box 9"/>
          <p:cNvSpPr txBox="1">
            <a:spLocks noChangeArrowheads="1"/>
          </p:cNvSpPr>
          <p:nvPr/>
        </p:nvSpPr>
        <p:spPr bwMode="auto">
          <a:xfrm>
            <a:off x="6285607" y="1599860"/>
            <a:ext cx="1223963" cy="427038"/>
          </a:xfrm>
          <a:prstGeom prst="rect">
            <a:avLst/>
          </a:prstGeom>
          <a:solidFill>
            <a:srgbClr val="E1E5F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lgn="ctr">
              <a:spcBef>
                <a:spcPct val="30000"/>
              </a:spcBef>
            </a:pPr>
            <a:r>
              <a:rPr lang="en-GB" sz="2200" b="0" i="1" dirty="0">
                <a:solidFill>
                  <a:schemeClr val="folHlink"/>
                </a:solidFill>
              </a:rPr>
              <a:t>carpals</a:t>
            </a:r>
          </a:p>
        </p:txBody>
      </p:sp>
      <p:sp>
        <p:nvSpPr>
          <p:cNvPr id="64522" name="Line 10"/>
          <p:cNvSpPr>
            <a:spLocks noChangeShapeType="1"/>
          </p:cNvSpPr>
          <p:nvPr/>
        </p:nvSpPr>
        <p:spPr bwMode="auto">
          <a:xfrm flipH="1">
            <a:off x="5724128" y="1807369"/>
            <a:ext cx="576263" cy="215900"/>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4524" name="Picture 12" descr="foot bones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656" y="4827694"/>
            <a:ext cx="1811337"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5" name="Text Box 13"/>
          <p:cNvSpPr txBox="1">
            <a:spLocks noChangeArrowheads="1"/>
          </p:cNvSpPr>
          <p:nvPr/>
        </p:nvSpPr>
        <p:spPr bwMode="auto">
          <a:xfrm>
            <a:off x="1908176" y="5731099"/>
            <a:ext cx="1223962" cy="427038"/>
          </a:xfrm>
          <a:prstGeom prst="rect">
            <a:avLst/>
          </a:prstGeom>
          <a:solidFill>
            <a:srgbClr val="E1E5F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lgn="ctr">
              <a:spcBef>
                <a:spcPct val="30000"/>
              </a:spcBef>
            </a:pPr>
            <a:r>
              <a:rPr lang="en-GB" sz="2200" b="0" i="1" dirty="0">
                <a:solidFill>
                  <a:schemeClr val="folHlink"/>
                </a:solidFill>
              </a:rPr>
              <a:t>tarsals</a:t>
            </a:r>
          </a:p>
        </p:txBody>
      </p:sp>
      <p:sp>
        <p:nvSpPr>
          <p:cNvPr id="64526" name="Line 14"/>
          <p:cNvSpPr>
            <a:spLocks noChangeShapeType="1"/>
          </p:cNvSpPr>
          <p:nvPr/>
        </p:nvSpPr>
        <p:spPr bwMode="auto">
          <a:xfrm flipV="1">
            <a:off x="3165476" y="5776457"/>
            <a:ext cx="863600" cy="431800"/>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 name="TextBox 9"/>
          <p:cNvSpPr txBox="1"/>
          <p:nvPr/>
        </p:nvSpPr>
        <p:spPr>
          <a:xfrm>
            <a:off x="5548311" y="4649068"/>
            <a:ext cx="3628391"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3844515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4517">
                                            <p:txEl>
                                              <p:pRg st="1" end="1"/>
                                            </p:txEl>
                                          </p:spTgt>
                                        </p:tgtEl>
                                        <p:attrNameLst>
                                          <p:attrName>style.visibility</p:attrName>
                                        </p:attrNameLst>
                                      </p:cBhvr>
                                      <p:to>
                                        <p:strVal val="visible"/>
                                      </p:to>
                                    </p:set>
                                    <p:animEffect transition="in" filter="checkerboard(across)">
                                      <p:cBhvr>
                                        <p:cTn id="7" dur="500"/>
                                        <p:tgtEl>
                                          <p:spTgt spid="6451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4517">
                                            <p:txEl>
                                              <p:pRg st="2" end="2"/>
                                            </p:txEl>
                                          </p:spTgt>
                                        </p:tgtEl>
                                        <p:attrNameLst>
                                          <p:attrName>style.visibility</p:attrName>
                                        </p:attrNameLst>
                                      </p:cBhvr>
                                      <p:to>
                                        <p:strVal val="visible"/>
                                      </p:to>
                                    </p:set>
                                    <p:animEffect transition="in" filter="checkerboard(across)">
                                      <p:cBhvr>
                                        <p:cTn id="12" dur="500"/>
                                        <p:tgtEl>
                                          <p:spTgt spid="6451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4517">
                                            <p:txEl>
                                              <p:pRg st="3" end="3"/>
                                            </p:txEl>
                                          </p:spTgt>
                                        </p:tgtEl>
                                        <p:attrNameLst>
                                          <p:attrName>style.visibility</p:attrName>
                                        </p:attrNameLst>
                                      </p:cBhvr>
                                      <p:to>
                                        <p:strVal val="visible"/>
                                      </p:to>
                                    </p:set>
                                    <p:animEffect transition="in" filter="checkerboard(across)">
                                      <p:cBhvr>
                                        <p:cTn id="17" dur="500"/>
                                        <p:tgtEl>
                                          <p:spTgt spid="64517">
                                            <p:txEl>
                                              <p:pRg st="3" end="3"/>
                                            </p:txEl>
                                          </p:spTgt>
                                        </p:tgtEl>
                                      </p:cBhvr>
                                    </p:animEffect>
                                  </p:childTnLst>
                                </p:cTn>
                              </p:par>
                            </p:childTnLst>
                          </p:cTn>
                        </p:par>
                        <p:par>
                          <p:cTn id="18" fill="hold" nodeType="afterGroup">
                            <p:stCondLst>
                              <p:cond delay="500"/>
                            </p:stCondLst>
                            <p:childTnLst>
                              <p:par>
                                <p:cTn id="19" presetID="10" presetClass="entr" presetSubtype="0" fill="hold" nodeType="afterEffect">
                                  <p:stCondLst>
                                    <p:cond delay="0"/>
                                  </p:stCondLst>
                                  <p:childTnLst>
                                    <p:set>
                                      <p:cBhvr>
                                        <p:cTn id="20" dur="1" fill="hold">
                                          <p:stCondLst>
                                            <p:cond delay="0"/>
                                          </p:stCondLst>
                                        </p:cTn>
                                        <p:tgtEl>
                                          <p:spTgt spid="64520"/>
                                        </p:tgtEl>
                                        <p:attrNameLst>
                                          <p:attrName>style.visibility</p:attrName>
                                        </p:attrNameLst>
                                      </p:cBhvr>
                                      <p:to>
                                        <p:strVal val="visible"/>
                                      </p:to>
                                    </p:set>
                                    <p:animEffect transition="in" filter="fade">
                                      <p:cBhvr>
                                        <p:cTn id="21" dur="500"/>
                                        <p:tgtEl>
                                          <p:spTgt spid="64520"/>
                                        </p:tgtEl>
                                      </p:cBhvr>
                                    </p:animEffect>
                                  </p:childTnLst>
                                </p:cTn>
                              </p:par>
                              <p:par>
                                <p:cTn id="22" presetID="10" presetClass="entr" presetSubtype="0" fill="hold" nodeType="withEffect">
                                  <p:stCondLst>
                                    <p:cond delay="0"/>
                                  </p:stCondLst>
                                  <p:childTnLst>
                                    <p:set>
                                      <p:cBhvr>
                                        <p:cTn id="23" dur="1" fill="hold">
                                          <p:stCondLst>
                                            <p:cond delay="0"/>
                                          </p:stCondLst>
                                        </p:cTn>
                                        <p:tgtEl>
                                          <p:spTgt spid="64524"/>
                                        </p:tgtEl>
                                        <p:attrNameLst>
                                          <p:attrName>style.visibility</p:attrName>
                                        </p:attrNameLst>
                                      </p:cBhvr>
                                      <p:to>
                                        <p:strVal val="visible"/>
                                      </p:to>
                                    </p:set>
                                    <p:animEffect transition="in" filter="fade">
                                      <p:cBhvr>
                                        <p:cTn id="24" dur="500"/>
                                        <p:tgtEl>
                                          <p:spTgt spid="645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4521"/>
                                        </p:tgtEl>
                                        <p:attrNameLst>
                                          <p:attrName>style.visibility</p:attrName>
                                        </p:attrNameLst>
                                      </p:cBhvr>
                                      <p:to>
                                        <p:strVal val="visible"/>
                                      </p:to>
                                    </p:set>
                                    <p:animEffect transition="in" filter="fade">
                                      <p:cBhvr>
                                        <p:cTn id="27" dur="500"/>
                                        <p:tgtEl>
                                          <p:spTgt spid="645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4525"/>
                                        </p:tgtEl>
                                        <p:attrNameLst>
                                          <p:attrName>style.visibility</p:attrName>
                                        </p:attrNameLst>
                                      </p:cBhvr>
                                      <p:to>
                                        <p:strVal val="visible"/>
                                      </p:to>
                                    </p:set>
                                    <p:animEffect transition="in" filter="fade">
                                      <p:cBhvr>
                                        <p:cTn id="30" dur="500"/>
                                        <p:tgtEl>
                                          <p:spTgt spid="645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4522"/>
                                        </p:tgtEl>
                                        <p:attrNameLst>
                                          <p:attrName>style.visibility</p:attrName>
                                        </p:attrNameLst>
                                      </p:cBhvr>
                                      <p:to>
                                        <p:strVal val="visible"/>
                                      </p:to>
                                    </p:set>
                                    <p:animEffect transition="in" filter="fade">
                                      <p:cBhvr>
                                        <p:cTn id="33" dur="500"/>
                                        <p:tgtEl>
                                          <p:spTgt spid="6452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4526"/>
                                        </p:tgtEl>
                                        <p:attrNameLst>
                                          <p:attrName>style.visibility</p:attrName>
                                        </p:attrNameLst>
                                      </p:cBhvr>
                                      <p:to>
                                        <p:strVal val="visible"/>
                                      </p:to>
                                    </p:set>
                                    <p:animEffect transition="in" filter="fade">
                                      <p:cBhvr>
                                        <p:cTn id="36" dur="500"/>
                                        <p:tgtEl>
                                          <p:spTgt spid="64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p:bldP spid="64521" grpId="0" animBg="1"/>
      <p:bldP spid="64522" grpId="0" animBg="1"/>
      <p:bldP spid="64525" grpId="0" animBg="1"/>
      <p:bldP spid="645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8" name="Picture 10" descr="KneeSy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216099"/>
            <a:ext cx="20955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noChangeArrowheads="1"/>
          </p:cNvSpPr>
          <p:nvPr>
            <p:ph type="title"/>
          </p:nvPr>
        </p:nvSpPr>
        <p:spPr>
          <a:xfrm>
            <a:off x="230092" y="188640"/>
            <a:ext cx="8086324" cy="549275"/>
          </a:xfrm>
        </p:spPr>
        <p:txBody>
          <a:bodyPr/>
          <a:lstStyle/>
          <a:p>
            <a:pPr eaLnBrk="1" hangingPunct="1"/>
            <a:r>
              <a:rPr lang="en-GB" sz="3200" b="1" dirty="0" smtClean="0"/>
              <a:t>Classification of bones – irregular bones</a:t>
            </a:r>
            <a:endParaRPr lang="en-US" sz="3200" b="1" dirty="0" smtClean="0"/>
          </a:p>
        </p:txBody>
      </p:sp>
      <p:sp>
        <p:nvSpPr>
          <p:cNvPr id="63494" name="Text Box 6"/>
          <p:cNvSpPr txBox="1">
            <a:spLocks noChangeArrowheads="1"/>
          </p:cNvSpPr>
          <p:nvPr/>
        </p:nvSpPr>
        <p:spPr bwMode="auto">
          <a:xfrm>
            <a:off x="4499992" y="1125991"/>
            <a:ext cx="4392613"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dirty="0">
                <a:solidFill>
                  <a:srgbClr val="FF6600"/>
                </a:solidFill>
              </a:rPr>
              <a:t>Irregular bones</a:t>
            </a:r>
            <a:r>
              <a:rPr lang="en-GB" b="0" dirty="0">
                <a:solidFill>
                  <a:srgbClr val="010066"/>
                </a:solidFill>
              </a:rPr>
              <a:t> are specially shaped to perform a </a:t>
            </a:r>
            <a:r>
              <a:rPr lang="en-GB" dirty="0">
                <a:solidFill>
                  <a:srgbClr val="FF6600"/>
                </a:solidFill>
              </a:rPr>
              <a:t>particular function</a:t>
            </a:r>
            <a:r>
              <a:rPr lang="en-GB" b="0" dirty="0">
                <a:solidFill>
                  <a:srgbClr val="010066"/>
                </a:solidFill>
              </a:rPr>
              <a:t>. </a:t>
            </a:r>
          </a:p>
          <a:p>
            <a:pPr>
              <a:spcBef>
                <a:spcPct val="30000"/>
              </a:spcBef>
            </a:pPr>
            <a:r>
              <a:rPr lang="en-GB" b="0" dirty="0">
                <a:solidFill>
                  <a:srgbClr val="010066"/>
                </a:solidFill>
              </a:rPr>
              <a:t>They are composed of spongy bone on the inside and compact bone on the outside.</a:t>
            </a:r>
          </a:p>
          <a:p>
            <a:pPr>
              <a:spcBef>
                <a:spcPct val="30000"/>
              </a:spcBef>
            </a:pPr>
            <a:r>
              <a:rPr lang="en-GB" b="0" dirty="0">
                <a:solidFill>
                  <a:srgbClr val="010066"/>
                </a:solidFill>
              </a:rPr>
              <a:t>Examples include the patella and the vertebrae.</a:t>
            </a:r>
          </a:p>
        </p:txBody>
      </p:sp>
      <p:sp>
        <p:nvSpPr>
          <p:cNvPr id="63496" name="Text Box 8"/>
          <p:cNvSpPr txBox="1">
            <a:spLocks noChangeArrowheads="1"/>
          </p:cNvSpPr>
          <p:nvPr/>
        </p:nvSpPr>
        <p:spPr bwMode="auto">
          <a:xfrm>
            <a:off x="738867" y="5242527"/>
            <a:ext cx="4032250" cy="1096962"/>
          </a:xfrm>
          <a:prstGeom prst="rect">
            <a:avLst/>
          </a:prstGeom>
          <a:solidFill>
            <a:srgbClr val="E1E5F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lgn="ctr">
              <a:spcBef>
                <a:spcPct val="30000"/>
              </a:spcBef>
            </a:pPr>
            <a:r>
              <a:rPr lang="en-GB" sz="2200" b="0" i="1" dirty="0">
                <a:solidFill>
                  <a:schemeClr val="folHlink"/>
                </a:solidFill>
              </a:rPr>
              <a:t>The patella is shaped so that the quadriceps tendon slides easily over the knee joint.</a:t>
            </a:r>
          </a:p>
        </p:txBody>
      </p:sp>
      <p:sp>
        <p:nvSpPr>
          <p:cNvPr id="63499" name="Text Box 11"/>
          <p:cNvSpPr txBox="1">
            <a:spLocks noChangeArrowheads="1"/>
          </p:cNvSpPr>
          <p:nvPr/>
        </p:nvSpPr>
        <p:spPr bwMode="auto">
          <a:xfrm>
            <a:off x="2879849" y="1125991"/>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i="1" dirty="0">
                <a:solidFill>
                  <a:schemeClr val="folHlink"/>
                </a:solidFill>
              </a:rPr>
              <a:t>patella</a:t>
            </a:r>
          </a:p>
        </p:txBody>
      </p:sp>
      <p:sp>
        <p:nvSpPr>
          <p:cNvPr id="63500" name="Line 12"/>
          <p:cNvSpPr>
            <a:spLocks noChangeShapeType="1"/>
          </p:cNvSpPr>
          <p:nvPr/>
        </p:nvSpPr>
        <p:spPr bwMode="auto">
          <a:xfrm flipH="1">
            <a:off x="2483768" y="1583191"/>
            <a:ext cx="792162" cy="72072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TextBox 7"/>
          <p:cNvSpPr txBox="1"/>
          <p:nvPr/>
        </p:nvSpPr>
        <p:spPr>
          <a:xfrm>
            <a:off x="5360279" y="4549676"/>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3662241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494">
                                            <p:txEl>
                                              <p:pRg st="1" end="1"/>
                                            </p:txEl>
                                          </p:spTgt>
                                        </p:tgtEl>
                                        <p:attrNameLst>
                                          <p:attrName>style.visibility</p:attrName>
                                        </p:attrNameLst>
                                      </p:cBhvr>
                                      <p:to>
                                        <p:strVal val="visible"/>
                                      </p:to>
                                    </p:set>
                                    <p:animEffect transition="in" filter="checkerboard(across)">
                                      <p:cBhvr>
                                        <p:cTn id="7" dur="500"/>
                                        <p:tgtEl>
                                          <p:spTgt spid="6349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494">
                                            <p:txEl>
                                              <p:pRg st="2" end="2"/>
                                            </p:txEl>
                                          </p:spTgt>
                                        </p:tgtEl>
                                        <p:attrNameLst>
                                          <p:attrName>style.visibility</p:attrName>
                                        </p:attrNameLst>
                                      </p:cBhvr>
                                      <p:to>
                                        <p:strVal val="visible"/>
                                      </p:to>
                                    </p:set>
                                    <p:animEffect transition="in" filter="checkerboard(across)">
                                      <p:cBhvr>
                                        <p:cTn id="12" dur="500"/>
                                        <p:tgtEl>
                                          <p:spTgt spid="63494">
                                            <p:txEl>
                                              <p:pRg st="2" end="2"/>
                                            </p:txEl>
                                          </p:spTgt>
                                        </p:tgtEl>
                                      </p:cBhvr>
                                    </p:animEffect>
                                  </p:childTnLst>
                                </p:cTn>
                              </p:par>
                            </p:childTnLst>
                          </p:cTn>
                        </p:par>
                        <p:par>
                          <p:cTn id="13" fill="hold" nodeType="afterGroup">
                            <p:stCondLst>
                              <p:cond delay="500"/>
                            </p:stCondLst>
                            <p:childTnLst>
                              <p:par>
                                <p:cTn id="14" presetID="23" presetClass="entr" presetSubtype="16" fill="hold" nodeType="afterEffect">
                                  <p:stCondLst>
                                    <p:cond delay="0"/>
                                  </p:stCondLst>
                                  <p:childTnLst>
                                    <p:set>
                                      <p:cBhvr>
                                        <p:cTn id="15" dur="1" fill="hold">
                                          <p:stCondLst>
                                            <p:cond delay="0"/>
                                          </p:stCondLst>
                                        </p:cTn>
                                        <p:tgtEl>
                                          <p:spTgt spid="63498"/>
                                        </p:tgtEl>
                                        <p:attrNameLst>
                                          <p:attrName>style.visibility</p:attrName>
                                        </p:attrNameLst>
                                      </p:cBhvr>
                                      <p:to>
                                        <p:strVal val="visible"/>
                                      </p:to>
                                    </p:set>
                                    <p:anim calcmode="lin" valueType="num">
                                      <p:cBhvr>
                                        <p:cTn id="16" dur="500" fill="hold"/>
                                        <p:tgtEl>
                                          <p:spTgt spid="63498"/>
                                        </p:tgtEl>
                                        <p:attrNameLst>
                                          <p:attrName>ppt_w</p:attrName>
                                        </p:attrNameLst>
                                      </p:cBhvr>
                                      <p:tavLst>
                                        <p:tav tm="0">
                                          <p:val>
                                            <p:fltVal val="0"/>
                                          </p:val>
                                        </p:tav>
                                        <p:tav tm="100000">
                                          <p:val>
                                            <p:strVal val="#ppt_w"/>
                                          </p:val>
                                        </p:tav>
                                      </p:tavLst>
                                    </p:anim>
                                    <p:anim calcmode="lin" valueType="num">
                                      <p:cBhvr>
                                        <p:cTn id="17" dur="500" fill="hold"/>
                                        <p:tgtEl>
                                          <p:spTgt spid="6349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63500"/>
                                        </p:tgtEl>
                                        <p:attrNameLst>
                                          <p:attrName>style.visibility</p:attrName>
                                        </p:attrNameLst>
                                      </p:cBhvr>
                                      <p:to>
                                        <p:strVal val="visible"/>
                                      </p:to>
                                    </p:set>
                                    <p:anim calcmode="lin" valueType="num">
                                      <p:cBhvr>
                                        <p:cTn id="20" dur="500" fill="hold"/>
                                        <p:tgtEl>
                                          <p:spTgt spid="63500"/>
                                        </p:tgtEl>
                                        <p:attrNameLst>
                                          <p:attrName>ppt_w</p:attrName>
                                        </p:attrNameLst>
                                      </p:cBhvr>
                                      <p:tavLst>
                                        <p:tav tm="0">
                                          <p:val>
                                            <p:fltVal val="0"/>
                                          </p:val>
                                        </p:tav>
                                        <p:tav tm="100000">
                                          <p:val>
                                            <p:strVal val="#ppt_w"/>
                                          </p:val>
                                        </p:tav>
                                      </p:tavLst>
                                    </p:anim>
                                    <p:anim calcmode="lin" valueType="num">
                                      <p:cBhvr>
                                        <p:cTn id="21" dur="500" fill="hold"/>
                                        <p:tgtEl>
                                          <p:spTgt spid="63500"/>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63499"/>
                                        </p:tgtEl>
                                        <p:attrNameLst>
                                          <p:attrName>style.visibility</p:attrName>
                                        </p:attrNameLst>
                                      </p:cBhvr>
                                      <p:to>
                                        <p:strVal val="visible"/>
                                      </p:to>
                                    </p:set>
                                    <p:anim calcmode="lin" valueType="num">
                                      <p:cBhvr>
                                        <p:cTn id="24" dur="500" fill="hold"/>
                                        <p:tgtEl>
                                          <p:spTgt spid="63499"/>
                                        </p:tgtEl>
                                        <p:attrNameLst>
                                          <p:attrName>ppt_w</p:attrName>
                                        </p:attrNameLst>
                                      </p:cBhvr>
                                      <p:tavLst>
                                        <p:tav tm="0">
                                          <p:val>
                                            <p:fltVal val="0"/>
                                          </p:val>
                                        </p:tav>
                                        <p:tav tm="100000">
                                          <p:val>
                                            <p:strVal val="#ppt_w"/>
                                          </p:val>
                                        </p:tav>
                                      </p:tavLst>
                                    </p:anim>
                                    <p:anim calcmode="lin" valueType="num">
                                      <p:cBhvr>
                                        <p:cTn id="25" dur="500" fill="hold"/>
                                        <p:tgtEl>
                                          <p:spTgt spid="63499"/>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63496"/>
                                        </p:tgtEl>
                                        <p:attrNameLst>
                                          <p:attrName>style.visibility</p:attrName>
                                        </p:attrNameLst>
                                      </p:cBhvr>
                                      <p:to>
                                        <p:strVal val="visible"/>
                                      </p:to>
                                    </p:set>
                                    <p:anim calcmode="lin" valueType="num">
                                      <p:cBhvr>
                                        <p:cTn id="28" dur="500" fill="hold"/>
                                        <p:tgtEl>
                                          <p:spTgt spid="63496"/>
                                        </p:tgtEl>
                                        <p:attrNameLst>
                                          <p:attrName>ppt_w</p:attrName>
                                        </p:attrNameLst>
                                      </p:cBhvr>
                                      <p:tavLst>
                                        <p:tav tm="0">
                                          <p:val>
                                            <p:fltVal val="0"/>
                                          </p:val>
                                        </p:tav>
                                        <p:tav tm="100000">
                                          <p:val>
                                            <p:strVal val="#ppt_w"/>
                                          </p:val>
                                        </p:tav>
                                      </p:tavLst>
                                    </p:anim>
                                    <p:anim calcmode="lin" valueType="num">
                                      <p:cBhvr>
                                        <p:cTn id="29" dur="500" fill="hold"/>
                                        <p:tgtEl>
                                          <p:spTgt spid="634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p:bldP spid="63496" grpId="0" animBg="1"/>
      <p:bldP spid="63499" grpId="0"/>
      <p:bldP spid="6350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095" y="-171400"/>
            <a:ext cx="8229600" cy="1600200"/>
          </a:xfrm>
        </p:spPr>
        <p:txBody>
          <a:bodyPr/>
          <a:lstStyle/>
          <a:p>
            <a:r>
              <a:rPr lang="en-GB" dirty="0" smtClean="0"/>
              <a:t>Synovial Joints</a:t>
            </a:r>
            <a:endParaRPr lang="en-GB" dirty="0"/>
          </a:p>
        </p:txBody>
      </p:sp>
      <p:sp>
        <p:nvSpPr>
          <p:cNvPr id="3" name="Rectangle 2"/>
          <p:cNvSpPr/>
          <p:nvPr/>
        </p:nvSpPr>
        <p:spPr>
          <a:xfrm>
            <a:off x="467544" y="1412776"/>
            <a:ext cx="8208912" cy="3108543"/>
          </a:xfrm>
          <a:prstGeom prst="rect">
            <a:avLst/>
          </a:prstGeom>
        </p:spPr>
        <p:txBody>
          <a:bodyPr wrap="square">
            <a:spAutoFit/>
          </a:bodyPr>
          <a:lstStyle/>
          <a:p>
            <a:endParaRPr lang="en-GB" sz="2800" b="1" dirty="0">
              <a:solidFill>
                <a:schemeClr val="tx2"/>
              </a:solidFill>
            </a:endParaRPr>
          </a:p>
          <a:p>
            <a:r>
              <a:rPr lang="en-GB" sz="2800" b="1" dirty="0">
                <a:solidFill>
                  <a:schemeClr val="tx2"/>
                </a:solidFill>
              </a:rPr>
              <a:t>Your shoulder can move in more directions than your knee. That’s because it’s a </a:t>
            </a:r>
            <a:r>
              <a:rPr lang="en-GB" sz="2800" b="1" dirty="0">
                <a:solidFill>
                  <a:srgbClr val="FFC000"/>
                </a:solidFill>
              </a:rPr>
              <a:t>different</a:t>
            </a:r>
            <a:r>
              <a:rPr lang="en-GB" sz="2800" b="1" dirty="0">
                <a:solidFill>
                  <a:schemeClr val="tx2"/>
                </a:solidFill>
              </a:rPr>
              <a:t> kind of joint. </a:t>
            </a:r>
          </a:p>
          <a:p>
            <a:pPr>
              <a:buFont typeface="Wingdings" pitchFamily="2" charset="2"/>
              <a:buNone/>
            </a:pPr>
            <a:endParaRPr lang="en-GB" sz="2800" b="1" dirty="0">
              <a:solidFill>
                <a:schemeClr val="tx2"/>
              </a:solidFill>
            </a:endParaRPr>
          </a:p>
          <a:p>
            <a:r>
              <a:rPr lang="en-GB" sz="2800" b="1" dirty="0">
                <a:solidFill>
                  <a:schemeClr val="tx2"/>
                </a:solidFill>
              </a:rPr>
              <a:t>There are actually </a:t>
            </a:r>
            <a:r>
              <a:rPr lang="en-GB" sz="2800" b="1" dirty="0">
                <a:solidFill>
                  <a:srgbClr val="FFC000"/>
                </a:solidFill>
              </a:rPr>
              <a:t>six</a:t>
            </a:r>
            <a:r>
              <a:rPr lang="en-GB" sz="2800" b="1" dirty="0">
                <a:solidFill>
                  <a:schemeClr val="tx2"/>
                </a:solidFill>
              </a:rPr>
              <a:t> types of synovial joint you need to know about</a:t>
            </a:r>
            <a:endParaRPr lang="en-GB" sz="2800" b="1" dirty="0">
              <a:solidFill>
                <a:schemeClr val="tx2"/>
              </a:solidFill>
            </a:endParaRPr>
          </a:p>
        </p:txBody>
      </p:sp>
      <p:sp>
        <p:nvSpPr>
          <p:cNvPr id="4" name="Rectangle 3"/>
          <p:cNvSpPr/>
          <p:nvPr/>
        </p:nvSpPr>
        <p:spPr>
          <a:xfrm>
            <a:off x="868175" y="32522"/>
            <a:ext cx="7344816" cy="369332"/>
          </a:xfrm>
          <a:prstGeom prst="rect">
            <a:avLst/>
          </a:prstGeom>
        </p:spPr>
        <p:txBody>
          <a:bodyPr wrap="square">
            <a:spAutoFit/>
          </a:bodyPr>
          <a:lstStyle/>
          <a:p>
            <a:r>
              <a:rPr lang="en-GB" dirty="0">
                <a:hlinkClick r:id="rId2"/>
              </a:rPr>
              <a:t>http://www.youtube.com/watch?v=bG1_4emGO9I&amp;feature=related</a:t>
            </a:r>
            <a:endParaRPr lang="en-GB" dirty="0"/>
          </a:p>
        </p:txBody>
      </p:sp>
      <p:sp>
        <p:nvSpPr>
          <p:cNvPr id="5" name="TextBox 4"/>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254673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971600" y="116632"/>
            <a:ext cx="7772400" cy="1143000"/>
          </a:xfrm>
        </p:spPr>
        <p:txBody>
          <a:bodyPr/>
          <a:lstStyle/>
          <a:p>
            <a:r>
              <a:rPr lang="en-GB" dirty="0"/>
              <a:t>1. </a:t>
            </a:r>
            <a:r>
              <a:rPr lang="en-GB" sz="4400" dirty="0"/>
              <a:t>Ball and Socket Joints </a:t>
            </a:r>
            <a:endParaRPr lang="en-GB" sz="2800" dirty="0"/>
          </a:p>
        </p:txBody>
      </p:sp>
      <p:sp>
        <p:nvSpPr>
          <p:cNvPr id="26631" name="Rectangle 1031"/>
          <p:cNvSpPr>
            <a:spLocks noGrp="1" noChangeArrowheads="1"/>
          </p:cNvSpPr>
          <p:nvPr>
            <p:ph type="body" sz="half" idx="1"/>
          </p:nvPr>
        </p:nvSpPr>
        <p:spPr>
          <a:xfrm>
            <a:off x="395536" y="1412776"/>
            <a:ext cx="3810000" cy="41148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90000"/>
              </a:lnSpc>
              <a:spcBef>
                <a:spcPct val="0"/>
              </a:spcBef>
              <a:buClrTx/>
              <a:buSzTx/>
              <a:buFontTx/>
              <a:buNone/>
            </a:pPr>
            <a:r>
              <a:rPr lang="en-GB" sz="1000" dirty="0">
                <a:latin typeface="Times New Roman" pitchFamily="18" charset="0"/>
                <a:cs typeface="Times New Roman" pitchFamily="18" charset="0"/>
              </a:rPr>
              <a:t> </a:t>
            </a:r>
          </a:p>
          <a:p>
            <a:pPr eaLnBrk="0" hangingPunct="0">
              <a:lnSpc>
                <a:spcPct val="90000"/>
              </a:lnSpc>
              <a:spcBef>
                <a:spcPct val="0"/>
              </a:spcBef>
              <a:buClr>
                <a:schemeClr val="accent2"/>
              </a:buClr>
              <a:buSzTx/>
              <a:buFont typeface="Wingdings" pitchFamily="2" charset="2"/>
              <a:buChar char="§"/>
            </a:pPr>
            <a:r>
              <a:rPr lang="en-GB" sz="2400" dirty="0">
                <a:solidFill>
                  <a:schemeClr val="tx2"/>
                </a:solidFill>
                <a:latin typeface="Tahoma" pitchFamily="34" charset="0"/>
                <a:cs typeface="Tahoma" pitchFamily="34" charset="0"/>
              </a:rPr>
              <a:t>The most flexible joints and also the strongest.</a:t>
            </a:r>
          </a:p>
          <a:p>
            <a:pPr eaLnBrk="0" hangingPunct="0">
              <a:lnSpc>
                <a:spcPct val="90000"/>
              </a:lnSpc>
              <a:spcBef>
                <a:spcPct val="0"/>
              </a:spcBef>
              <a:buClr>
                <a:schemeClr val="accent2"/>
              </a:buClr>
              <a:buSzTx/>
              <a:buFont typeface="Wingdings" pitchFamily="2" charset="2"/>
              <a:buChar char="§"/>
            </a:pPr>
            <a:r>
              <a:rPr lang="en-GB" sz="2400" dirty="0">
                <a:solidFill>
                  <a:schemeClr val="tx2"/>
                </a:solidFill>
                <a:latin typeface="Tahoma" pitchFamily="34" charset="0"/>
                <a:cs typeface="Tahoma" pitchFamily="34" charset="0"/>
              </a:rPr>
              <a:t>These allow swing and rotation and are very stable. </a:t>
            </a:r>
          </a:p>
          <a:p>
            <a:pPr eaLnBrk="0" hangingPunct="0">
              <a:lnSpc>
                <a:spcPct val="90000"/>
              </a:lnSpc>
              <a:spcBef>
                <a:spcPct val="0"/>
              </a:spcBef>
              <a:buClr>
                <a:schemeClr val="accent2"/>
              </a:buClr>
              <a:buSzTx/>
              <a:buFont typeface="Wingdings" pitchFamily="2" charset="2"/>
              <a:buChar char="§"/>
            </a:pPr>
            <a:r>
              <a:rPr lang="en-GB" sz="2400" dirty="0">
                <a:solidFill>
                  <a:schemeClr val="tx2"/>
                </a:solidFill>
                <a:latin typeface="Tahoma" pitchFamily="34" charset="0"/>
                <a:cs typeface="Tahoma" pitchFamily="34" charset="0"/>
              </a:rPr>
              <a:t>The</a:t>
            </a:r>
            <a:r>
              <a:rPr lang="en-GB" sz="2400" dirty="0">
                <a:latin typeface="Tahoma" pitchFamily="34" charset="0"/>
                <a:cs typeface="Tahoma" pitchFamily="34" charset="0"/>
              </a:rPr>
              <a:t> </a:t>
            </a:r>
            <a:r>
              <a:rPr lang="en-GB" sz="2400" dirty="0">
                <a:solidFill>
                  <a:schemeClr val="accent2"/>
                </a:solidFill>
                <a:latin typeface="Tahoma" pitchFamily="34" charset="0"/>
                <a:cs typeface="Tahoma" pitchFamily="34" charset="0"/>
              </a:rPr>
              <a:t>hip</a:t>
            </a:r>
            <a:r>
              <a:rPr lang="en-GB" sz="2400" dirty="0">
                <a:latin typeface="Tahoma" pitchFamily="34" charset="0"/>
                <a:cs typeface="Tahoma" pitchFamily="34" charset="0"/>
              </a:rPr>
              <a:t> </a:t>
            </a:r>
            <a:r>
              <a:rPr lang="en-GB" sz="2400" dirty="0">
                <a:solidFill>
                  <a:schemeClr val="tx2"/>
                </a:solidFill>
                <a:latin typeface="Tahoma" pitchFamily="34" charset="0"/>
                <a:cs typeface="Tahoma" pitchFamily="34" charset="0"/>
              </a:rPr>
              <a:t>and the </a:t>
            </a:r>
            <a:r>
              <a:rPr lang="en-GB" sz="2400" dirty="0">
                <a:solidFill>
                  <a:schemeClr val="accent2"/>
                </a:solidFill>
                <a:latin typeface="Tahoma" pitchFamily="34" charset="0"/>
                <a:cs typeface="Tahoma" pitchFamily="34" charset="0"/>
              </a:rPr>
              <a:t>shoulder</a:t>
            </a:r>
            <a:r>
              <a:rPr lang="en-GB" sz="2400" dirty="0">
                <a:latin typeface="Tahoma" pitchFamily="34" charset="0"/>
                <a:cs typeface="Tahoma" pitchFamily="34" charset="0"/>
              </a:rPr>
              <a:t> </a:t>
            </a:r>
            <a:r>
              <a:rPr lang="en-GB" sz="2400" dirty="0">
                <a:solidFill>
                  <a:schemeClr val="tx2"/>
                </a:solidFill>
                <a:latin typeface="Tahoma" pitchFamily="34" charset="0"/>
                <a:cs typeface="Tahoma" pitchFamily="34" charset="0"/>
              </a:rPr>
              <a:t>are excellent examples. </a:t>
            </a:r>
            <a:r>
              <a:rPr lang="en-GB" sz="2400" dirty="0">
                <a:solidFill>
                  <a:schemeClr val="tx2"/>
                </a:solidFill>
                <a:latin typeface="Tahoma" pitchFamily="34" charset="0"/>
              </a:rPr>
              <a:t>So this allows </a:t>
            </a:r>
            <a:r>
              <a:rPr lang="en-GB" sz="2400" dirty="0">
                <a:solidFill>
                  <a:schemeClr val="accent2"/>
                </a:solidFill>
                <a:latin typeface="Tahoma" pitchFamily="34" charset="0"/>
              </a:rPr>
              <a:t>flexion, extension, adduction, abduction and rotation</a:t>
            </a:r>
          </a:p>
        </p:txBody>
      </p:sp>
      <p:pic>
        <p:nvPicPr>
          <p:cNvPr id="26629" name="Picture 1029" descr="Ball and Scket Joint (photo by Paul Billiet)"/>
          <p:cNvPicPr>
            <a:picLocks noGrp="1" noChangeAspect="1" noChangeArrowheads="1"/>
          </p:cNvPicPr>
          <p:nvPr>
            <p:ph type="clipArt" sz="half" idx="2"/>
          </p:nvPr>
        </p:nvPicPr>
        <p:blipFill>
          <a:blip r:embed="rId3" r:link="rId4">
            <a:extLst>
              <a:ext uri="{28A0092B-C50C-407E-A947-70E740481C1C}">
                <a14:useLocalDpi xmlns:a14="http://schemas.microsoft.com/office/drawing/2010/main" val="0"/>
              </a:ext>
            </a:extLst>
          </a:blip>
          <a:stretch>
            <a:fillRect/>
          </a:stretch>
        </p:blipFill>
        <p:spPr>
          <a:xfrm>
            <a:off x="5076056" y="1772816"/>
            <a:ext cx="1368152" cy="26623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605815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6629"/>
                                        </p:tgtEl>
                                        <p:attrNameLst>
                                          <p:attrName>style.visibility</p:attrName>
                                        </p:attrNameLst>
                                      </p:cBhvr>
                                      <p:to>
                                        <p:strVal val="visible"/>
                                      </p:to>
                                    </p:set>
                                    <p:anim calcmode="lin" valueType="num">
                                      <p:cBhvr additive="base">
                                        <p:cTn id="13" dur="500" fill="hold"/>
                                        <p:tgtEl>
                                          <p:spTgt spid="26629"/>
                                        </p:tgtEl>
                                        <p:attrNameLst>
                                          <p:attrName>ppt_x</p:attrName>
                                        </p:attrNameLst>
                                      </p:cBhvr>
                                      <p:tavLst>
                                        <p:tav tm="0">
                                          <p:val>
                                            <p:strVal val="0-#ppt_w/2"/>
                                          </p:val>
                                        </p:tav>
                                        <p:tav tm="100000">
                                          <p:val>
                                            <p:strVal val="#ppt_x"/>
                                          </p:val>
                                        </p:tav>
                                      </p:tavLst>
                                    </p:anim>
                                    <p:anim calcmode="lin" valueType="num">
                                      <p:cBhvr additive="base">
                                        <p:cTn id="14" dur="500" fill="hold"/>
                                        <p:tgtEl>
                                          <p:spTgt spid="2662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31">
                                            <p:txEl>
                                              <p:pRg st="0" end="0"/>
                                            </p:txEl>
                                          </p:spTgt>
                                        </p:tgtEl>
                                        <p:attrNameLst>
                                          <p:attrName>style.visibility</p:attrName>
                                        </p:attrNameLst>
                                      </p:cBhvr>
                                      <p:to>
                                        <p:strVal val="visible"/>
                                      </p:to>
                                    </p:set>
                                    <p:anim calcmode="lin" valueType="num">
                                      <p:cBhvr additive="base">
                                        <p:cTn id="19" dur="500" fill="hold"/>
                                        <p:tgtEl>
                                          <p:spTgt spid="2663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31">
                                            <p:txEl>
                                              <p:pRg st="1" end="1"/>
                                            </p:txEl>
                                          </p:spTgt>
                                        </p:tgtEl>
                                        <p:attrNameLst>
                                          <p:attrName>style.visibility</p:attrName>
                                        </p:attrNameLst>
                                      </p:cBhvr>
                                      <p:to>
                                        <p:strVal val="visible"/>
                                      </p:to>
                                    </p:set>
                                    <p:anim calcmode="lin" valueType="num">
                                      <p:cBhvr additive="base">
                                        <p:cTn id="25" dur="500" fill="hold"/>
                                        <p:tgtEl>
                                          <p:spTgt spid="2663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31">
                                            <p:txEl>
                                              <p:pRg st="2" end="2"/>
                                            </p:txEl>
                                          </p:spTgt>
                                        </p:tgtEl>
                                        <p:attrNameLst>
                                          <p:attrName>style.visibility</p:attrName>
                                        </p:attrNameLst>
                                      </p:cBhvr>
                                      <p:to>
                                        <p:strVal val="visible"/>
                                      </p:to>
                                    </p:set>
                                    <p:anim calcmode="lin" valueType="num">
                                      <p:cBhvr additive="base">
                                        <p:cTn id="31" dur="500" fill="hold"/>
                                        <p:tgtEl>
                                          <p:spTgt spid="2663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31">
                                            <p:txEl>
                                              <p:pRg st="3" end="3"/>
                                            </p:txEl>
                                          </p:spTgt>
                                        </p:tgtEl>
                                        <p:attrNameLst>
                                          <p:attrName>style.visibility</p:attrName>
                                        </p:attrNameLst>
                                      </p:cBhvr>
                                      <p:to>
                                        <p:strVal val="visible"/>
                                      </p:to>
                                    </p:set>
                                    <p:anim calcmode="lin" valueType="num">
                                      <p:cBhvr additive="base">
                                        <p:cTn id="37" dur="500" fill="hold"/>
                                        <p:tgtEl>
                                          <p:spTgt spid="2663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3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43608" y="116632"/>
            <a:ext cx="7772400" cy="1143000"/>
          </a:xfrm>
        </p:spPr>
        <p:txBody>
          <a:bodyPr/>
          <a:lstStyle/>
          <a:p>
            <a:pPr eaLnBrk="0" hangingPunct="0">
              <a:buClr>
                <a:schemeClr val="accent2"/>
              </a:buClr>
              <a:buFont typeface="Wingdings" pitchFamily="2" charset="2"/>
              <a:buNone/>
            </a:pPr>
            <a:r>
              <a:rPr lang="en-GB" dirty="0">
                <a:latin typeface="Tahoma" pitchFamily="34" charset="0"/>
              </a:rPr>
              <a:t>2</a:t>
            </a:r>
            <a:r>
              <a:rPr lang="en-GB" dirty="0"/>
              <a:t>. Hinge Joints </a:t>
            </a:r>
          </a:p>
        </p:txBody>
      </p:sp>
      <p:sp>
        <p:nvSpPr>
          <p:cNvPr id="28675" name="Rectangle 3"/>
          <p:cNvSpPr>
            <a:spLocks noGrp="1" noChangeArrowheads="1"/>
          </p:cNvSpPr>
          <p:nvPr>
            <p:ph type="body" sz="half" idx="1"/>
          </p:nvPr>
        </p:nvSpPr>
        <p:spPr>
          <a:xfrm>
            <a:off x="467544" y="1556792"/>
            <a:ext cx="3810000" cy="4114800"/>
          </a:xfrm>
        </p:spPr>
        <p:txBody>
          <a:bodyPr/>
          <a:lstStyle/>
          <a:p>
            <a:r>
              <a:rPr lang="en-GB" sz="2800" dirty="0">
                <a:cs typeface="Times New Roman" pitchFamily="18" charset="0"/>
              </a:rPr>
              <a:t>These are found at the </a:t>
            </a:r>
            <a:r>
              <a:rPr lang="en-GB" sz="2800" dirty="0">
                <a:solidFill>
                  <a:schemeClr val="accent2"/>
                </a:solidFill>
                <a:cs typeface="Times New Roman" pitchFamily="18" charset="0"/>
              </a:rPr>
              <a:t>elbow</a:t>
            </a:r>
            <a:r>
              <a:rPr lang="en-GB" sz="2800" dirty="0">
                <a:cs typeface="Times New Roman" pitchFamily="18" charset="0"/>
              </a:rPr>
              <a:t> and the </a:t>
            </a:r>
            <a:r>
              <a:rPr lang="en-GB" sz="2800" dirty="0">
                <a:solidFill>
                  <a:schemeClr val="accent2"/>
                </a:solidFill>
                <a:cs typeface="Times New Roman" pitchFamily="18" charset="0"/>
              </a:rPr>
              <a:t>knee</a:t>
            </a:r>
            <a:r>
              <a:rPr lang="en-GB" sz="2800" dirty="0">
                <a:cs typeface="Times New Roman" pitchFamily="18" charset="0"/>
              </a:rPr>
              <a:t>. They allow movement backwards and forwards</a:t>
            </a:r>
          </a:p>
          <a:p>
            <a:r>
              <a:rPr lang="en-GB" sz="2800" dirty="0">
                <a:cs typeface="Times New Roman" pitchFamily="18" charset="0"/>
              </a:rPr>
              <a:t>This allows </a:t>
            </a:r>
            <a:r>
              <a:rPr lang="en-GB" sz="2800" dirty="0">
                <a:solidFill>
                  <a:schemeClr val="accent2"/>
                </a:solidFill>
                <a:cs typeface="Times New Roman" pitchFamily="18" charset="0"/>
              </a:rPr>
              <a:t>flexion</a:t>
            </a:r>
            <a:r>
              <a:rPr lang="en-GB" sz="2800" dirty="0">
                <a:cs typeface="Times New Roman" pitchFamily="18" charset="0"/>
              </a:rPr>
              <a:t> and </a:t>
            </a:r>
            <a:r>
              <a:rPr lang="en-GB" sz="2800" dirty="0">
                <a:solidFill>
                  <a:schemeClr val="accent2"/>
                </a:solidFill>
                <a:cs typeface="Times New Roman" pitchFamily="18" charset="0"/>
              </a:rPr>
              <a:t>extension</a:t>
            </a:r>
          </a:p>
          <a:p>
            <a:endParaRPr lang="en-GB" sz="2800" dirty="0"/>
          </a:p>
        </p:txBody>
      </p:sp>
      <p:pic>
        <p:nvPicPr>
          <p:cNvPr id="28679" name="Picture 7" descr="Hinge joint in the forearm (photo by Paul Billiet)"/>
          <p:cNvPicPr>
            <a:picLocks noGrp="1" noChangeAspect="1" noChangeArrowheads="1"/>
          </p:cNvPicPr>
          <p:nvPr>
            <p:ph type="clipArt" sz="half" idx="2"/>
          </p:nvPr>
        </p:nvPicPr>
        <p:blipFill>
          <a:blip r:embed="rId3" r:link="rId4">
            <a:extLst>
              <a:ext uri="{28A0092B-C50C-407E-A947-70E740481C1C}">
                <a14:useLocalDpi xmlns:a14="http://schemas.microsoft.com/office/drawing/2010/main" val="0"/>
              </a:ext>
            </a:extLst>
          </a:blip>
          <a:stretch>
            <a:fillRect/>
          </a:stretch>
        </p:blipFill>
        <p:spPr>
          <a:xfrm>
            <a:off x="5076056" y="1700808"/>
            <a:ext cx="1944216" cy="244415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Rectangle 6"/>
          <p:cNvSpPr>
            <a:spLocks noChangeArrowheads="1"/>
          </p:cNvSpPr>
          <p:nvPr/>
        </p:nvSpPr>
        <p:spPr bwMode="auto">
          <a:xfrm>
            <a:off x="7334250" y="2590800"/>
            <a:ext cx="228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7" name="TextBox 6"/>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77581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28678"/>
                                        </p:tgtEl>
                                        <p:attrNameLst>
                                          <p:attrName>style.visibility</p:attrName>
                                        </p:attrNameLst>
                                      </p:cBhvr>
                                      <p:to>
                                        <p:strVal val="visible"/>
                                      </p:to>
                                    </p:set>
                                    <p:anim calcmode="lin" valueType="num">
                                      <p:cBhvr additive="base">
                                        <p:cTn id="25" dur="500" fill="hold"/>
                                        <p:tgtEl>
                                          <p:spTgt spid="28678"/>
                                        </p:tgtEl>
                                        <p:attrNameLst>
                                          <p:attrName>ppt_x</p:attrName>
                                        </p:attrNameLst>
                                      </p:cBhvr>
                                      <p:tavLst>
                                        <p:tav tm="0">
                                          <p:val>
                                            <p:strVal val="0-#ppt_w/2"/>
                                          </p:val>
                                        </p:tav>
                                        <p:tav tm="100000">
                                          <p:val>
                                            <p:strVal val="#ppt_x"/>
                                          </p:val>
                                        </p:tav>
                                      </p:tavLst>
                                    </p:anim>
                                    <p:anim calcmode="lin" valueType="num">
                                      <p:cBhvr additive="base">
                                        <p:cTn id="26" dur="500" fill="hold"/>
                                        <p:tgtEl>
                                          <p:spTgt spid="2867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8679"/>
                                        </p:tgtEl>
                                        <p:attrNameLst>
                                          <p:attrName>style.visibility</p:attrName>
                                        </p:attrNameLst>
                                      </p:cBhvr>
                                      <p:to>
                                        <p:strVal val="visible"/>
                                      </p:to>
                                    </p:set>
                                    <p:anim calcmode="lin" valueType="num">
                                      <p:cBhvr additive="base">
                                        <p:cTn id="31" dur="500" fill="hold"/>
                                        <p:tgtEl>
                                          <p:spTgt spid="28679"/>
                                        </p:tgtEl>
                                        <p:attrNameLst>
                                          <p:attrName>ppt_x</p:attrName>
                                        </p:attrNameLst>
                                      </p:cBhvr>
                                      <p:tavLst>
                                        <p:tav tm="0">
                                          <p:val>
                                            <p:strVal val="0-#ppt_w/2"/>
                                          </p:val>
                                        </p:tav>
                                        <p:tav tm="100000">
                                          <p:val>
                                            <p:strVal val="#ppt_x"/>
                                          </p:val>
                                        </p:tav>
                                      </p:tavLst>
                                    </p:anim>
                                    <p:anim calcmode="lin" valueType="num">
                                      <p:cBhvr additive="base">
                                        <p:cTn id="32" dur="500" fill="hold"/>
                                        <p:tgtEl>
                                          <p:spTgt spid="286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P spid="2867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15616" y="260648"/>
            <a:ext cx="7772400" cy="1143000"/>
          </a:xfrm>
        </p:spPr>
        <p:txBody>
          <a:bodyPr/>
          <a:lstStyle/>
          <a:p>
            <a:pPr eaLnBrk="0" hangingPunct="0">
              <a:buClr>
                <a:schemeClr val="accent2"/>
              </a:buClr>
            </a:pPr>
            <a:r>
              <a:rPr lang="en-GB" dirty="0">
                <a:latin typeface="Tahoma" pitchFamily="34" charset="0"/>
              </a:rPr>
              <a:t>3. Gliding </a:t>
            </a:r>
          </a:p>
        </p:txBody>
      </p:sp>
      <p:sp>
        <p:nvSpPr>
          <p:cNvPr id="29699" name="Rectangle 3"/>
          <p:cNvSpPr>
            <a:spLocks noGrp="1" noChangeArrowheads="1"/>
          </p:cNvSpPr>
          <p:nvPr>
            <p:ph type="body" sz="half" idx="1"/>
          </p:nvPr>
        </p:nvSpPr>
        <p:spPr>
          <a:xfrm>
            <a:off x="611560" y="1484784"/>
            <a:ext cx="3810000" cy="4114800"/>
          </a:xfrm>
        </p:spPr>
        <p:txBody>
          <a:bodyPr/>
          <a:lstStyle/>
          <a:p>
            <a:r>
              <a:rPr lang="en-GB" sz="2800" dirty="0">
                <a:solidFill>
                  <a:schemeClr val="accent1"/>
                </a:solidFill>
              </a:rPr>
              <a:t>The bones </a:t>
            </a:r>
            <a:r>
              <a:rPr lang="en-GB" sz="2800" dirty="0">
                <a:solidFill>
                  <a:schemeClr val="accent2"/>
                </a:solidFill>
              </a:rPr>
              <a:t>move a little bit in all directions</a:t>
            </a:r>
            <a:r>
              <a:rPr lang="en-GB" sz="2800" dirty="0"/>
              <a:t> </a:t>
            </a:r>
            <a:r>
              <a:rPr lang="en-GB" sz="2800" dirty="0">
                <a:solidFill>
                  <a:schemeClr val="accent1"/>
                </a:solidFill>
              </a:rPr>
              <a:t>by sliding over each other.</a:t>
            </a:r>
          </a:p>
          <a:p>
            <a:r>
              <a:rPr lang="en-GB" sz="2800" dirty="0">
                <a:solidFill>
                  <a:schemeClr val="accent1"/>
                </a:solidFill>
              </a:rPr>
              <a:t>Like between the </a:t>
            </a:r>
            <a:r>
              <a:rPr lang="en-GB" sz="2800" dirty="0">
                <a:solidFill>
                  <a:schemeClr val="accent2"/>
                </a:solidFill>
              </a:rPr>
              <a:t>tarsals</a:t>
            </a:r>
            <a:r>
              <a:rPr lang="en-GB" sz="2800" dirty="0"/>
              <a:t> </a:t>
            </a:r>
            <a:r>
              <a:rPr lang="en-GB" sz="2800" dirty="0">
                <a:solidFill>
                  <a:schemeClr val="accent1"/>
                </a:solidFill>
              </a:rPr>
              <a:t>in the foot or</a:t>
            </a:r>
            <a:r>
              <a:rPr lang="en-GB" sz="2800" dirty="0"/>
              <a:t> </a:t>
            </a:r>
            <a:r>
              <a:rPr lang="en-GB" sz="2800" dirty="0">
                <a:solidFill>
                  <a:schemeClr val="accent2"/>
                </a:solidFill>
              </a:rPr>
              <a:t>carpals</a:t>
            </a:r>
            <a:r>
              <a:rPr lang="en-GB" sz="2800" dirty="0"/>
              <a:t> </a:t>
            </a:r>
            <a:r>
              <a:rPr lang="en-GB" sz="2800" dirty="0">
                <a:solidFill>
                  <a:schemeClr val="accent1"/>
                </a:solidFill>
              </a:rPr>
              <a:t>in the hand.</a:t>
            </a:r>
          </a:p>
          <a:p>
            <a:pPr>
              <a:buFont typeface="Wingdings" pitchFamily="2" charset="2"/>
              <a:buNone/>
            </a:pPr>
            <a:endParaRPr lang="en-GB" sz="2800" dirty="0"/>
          </a:p>
        </p:txBody>
      </p:sp>
      <p:pic>
        <p:nvPicPr>
          <p:cNvPr id="29713" name="Picture 17" descr="http://www.einsteins-emporium.com/science/human-anatomy/images/sh242-ea.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004048" y="1556792"/>
            <a:ext cx="3810000" cy="2192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2" name="Rectangle 16"/>
          <p:cNvSpPr>
            <a:spLocks noChangeArrowheads="1"/>
          </p:cNvSpPr>
          <p:nvPr/>
        </p:nvSpPr>
        <p:spPr bwMode="auto">
          <a:xfrm>
            <a:off x="-990600" y="426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6" name="TextBox 5"/>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3818971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1" end="1"/>
                                            </p:txEl>
                                          </p:spTgt>
                                        </p:tgtEl>
                                        <p:attrNameLst>
                                          <p:attrName>style.visibility</p:attrName>
                                        </p:attrNameLst>
                                      </p:cBhvr>
                                      <p:to>
                                        <p:strVal val="visible"/>
                                      </p:to>
                                    </p:set>
                                    <p:anim calcmode="lin" valueType="num">
                                      <p:cBhvr additive="base">
                                        <p:cTn id="19"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29712"/>
                                        </p:tgtEl>
                                        <p:attrNameLst>
                                          <p:attrName>style.visibility</p:attrName>
                                        </p:attrNameLst>
                                      </p:cBhvr>
                                      <p:to>
                                        <p:strVal val="visible"/>
                                      </p:to>
                                    </p:set>
                                    <p:anim calcmode="lin" valueType="num">
                                      <p:cBhvr additive="base">
                                        <p:cTn id="25" dur="500" fill="hold"/>
                                        <p:tgtEl>
                                          <p:spTgt spid="29712"/>
                                        </p:tgtEl>
                                        <p:attrNameLst>
                                          <p:attrName>ppt_x</p:attrName>
                                        </p:attrNameLst>
                                      </p:cBhvr>
                                      <p:tavLst>
                                        <p:tav tm="0">
                                          <p:val>
                                            <p:strVal val="0-#ppt_w/2"/>
                                          </p:val>
                                        </p:tav>
                                        <p:tav tm="100000">
                                          <p:val>
                                            <p:strVal val="#ppt_x"/>
                                          </p:val>
                                        </p:tav>
                                      </p:tavLst>
                                    </p:anim>
                                    <p:anim calcmode="lin" valueType="num">
                                      <p:cBhvr additive="base">
                                        <p:cTn id="26" dur="500" fill="hold"/>
                                        <p:tgtEl>
                                          <p:spTgt spid="297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9713"/>
                                        </p:tgtEl>
                                        <p:attrNameLst>
                                          <p:attrName>style.visibility</p:attrName>
                                        </p:attrNameLst>
                                      </p:cBhvr>
                                      <p:to>
                                        <p:strVal val="visible"/>
                                      </p:to>
                                    </p:set>
                                    <p:anim calcmode="lin" valueType="num">
                                      <p:cBhvr additive="base">
                                        <p:cTn id="31" dur="500" fill="hold"/>
                                        <p:tgtEl>
                                          <p:spTgt spid="29713"/>
                                        </p:tgtEl>
                                        <p:attrNameLst>
                                          <p:attrName>ppt_x</p:attrName>
                                        </p:attrNameLst>
                                      </p:cBhvr>
                                      <p:tavLst>
                                        <p:tav tm="0">
                                          <p:val>
                                            <p:strVal val="0-#ppt_w/2"/>
                                          </p:val>
                                        </p:tav>
                                        <p:tav tm="100000">
                                          <p:val>
                                            <p:strVal val="#ppt_x"/>
                                          </p:val>
                                        </p:tav>
                                      </p:tavLst>
                                    </p:anim>
                                    <p:anim calcmode="lin" valueType="num">
                                      <p:cBhvr additive="base">
                                        <p:cTn id="32" dur="500" fill="hold"/>
                                        <p:tgtEl>
                                          <p:spTgt spid="2971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P spid="2971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87624" y="260648"/>
            <a:ext cx="7772400" cy="1143000"/>
          </a:xfrm>
        </p:spPr>
        <p:txBody>
          <a:bodyPr/>
          <a:lstStyle/>
          <a:p>
            <a:r>
              <a:rPr lang="en-GB" dirty="0"/>
              <a:t>4. Pivot </a:t>
            </a:r>
          </a:p>
        </p:txBody>
      </p:sp>
      <p:sp>
        <p:nvSpPr>
          <p:cNvPr id="30723" name="Rectangle 3"/>
          <p:cNvSpPr>
            <a:spLocks noGrp="1" noChangeArrowheads="1"/>
          </p:cNvSpPr>
          <p:nvPr>
            <p:ph type="body" sz="half" idx="1"/>
          </p:nvPr>
        </p:nvSpPr>
        <p:spPr>
          <a:xfrm>
            <a:off x="971600" y="1484784"/>
            <a:ext cx="3810000" cy="4114800"/>
          </a:xfrm>
        </p:spPr>
        <p:txBody>
          <a:bodyPr>
            <a:noAutofit/>
          </a:bodyPr>
          <a:lstStyle/>
          <a:p>
            <a:pPr>
              <a:lnSpc>
                <a:spcPct val="90000"/>
              </a:lnSpc>
            </a:pPr>
            <a:r>
              <a:rPr lang="en-GB" dirty="0">
                <a:solidFill>
                  <a:schemeClr val="accent1"/>
                </a:solidFill>
                <a:cs typeface="Times New Roman" pitchFamily="18" charset="0"/>
              </a:rPr>
              <a:t>A joint which allows rotation in the socket</a:t>
            </a:r>
            <a:r>
              <a:rPr lang="en-GB" dirty="0">
                <a:cs typeface="Times New Roman" pitchFamily="18" charset="0"/>
              </a:rPr>
              <a:t>. The </a:t>
            </a:r>
            <a:r>
              <a:rPr lang="en-GB" dirty="0">
                <a:solidFill>
                  <a:schemeClr val="accent2"/>
                </a:solidFill>
                <a:cs typeface="Times New Roman" pitchFamily="18" charset="0"/>
              </a:rPr>
              <a:t>atlas and axis</a:t>
            </a:r>
            <a:r>
              <a:rPr lang="en-GB" dirty="0">
                <a:cs typeface="Times New Roman" pitchFamily="18" charset="0"/>
              </a:rPr>
              <a:t> </a:t>
            </a:r>
            <a:r>
              <a:rPr lang="en-GB" dirty="0">
                <a:solidFill>
                  <a:schemeClr val="accent1"/>
                </a:solidFill>
                <a:cs typeface="Times New Roman" pitchFamily="18" charset="0"/>
              </a:rPr>
              <a:t>(first and second vertebrae under the head) allow your head to rotate. </a:t>
            </a:r>
          </a:p>
          <a:p>
            <a:pPr>
              <a:lnSpc>
                <a:spcPct val="90000"/>
              </a:lnSpc>
            </a:pPr>
            <a:r>
              <a:rPr lang="en-GB" dirty="0">
                <a:solidFill>
                  <a:schemeClr val="accent1"/>
                </a:solidFill>
                <a:cs typeface="Times New Roman" pitchFamily="18" charset="0"/>
              </a:rPr>
              <a:t>The forearm twists and untwists (flip your hand back and forth) because of a </a:t>
            </a:r>
            <a:r>
              <a:rPr lang="en-GB" dirty="0">
                <a:solidFill>
                  <a:schemeClr val="accent2"/>
                </a:solidFill>
                <a:cs typeface="Times New Roman" pitchFamily="18" charset="0"/>
              </a:rPr>
              <a:t>pivot joint between the radius and ulna.</a:t>
            </a:r>
            <a:r>
              <a:rPr lang="en-GB" dirty="0"/>
              <a:t> </a:t>
            </a:r>
          </a:p>
          <a:p>
            <a:pPr>
              <a:lnSpc>
                <a:spcPct val="90000"/>
              </a:lnSpc>
            </a:pPr>
            <a:r>
              <a:rPr lang="en-GB" dirty="0">
                <a:solidFill>
                  <a:schemeClr val="accent1"/>
                </a:solidFill>
              </a:rPr>
              <a:t>Only allows</a:t>
            </a:r>
            <a:r>
              <a:rPr lang="en-GB" dirty="0"/>
              <a:t> </a:t>
            </a:r>
            <a:r>
              <a:rPr lang="en-GB" dirty="0">
                <a:solidFill>
                  <a:schemeClr val="accent2"/>
                </a:solidFill>
              </a:rPr>
              <a:t>rotation</a:t>
            </a:r>
          </a:p>
        </p:txBody>
      </p:sp>
      <p:pic>
        <p:nvPicPr>
          <p:cNvPr id="30737" name="Picture 17" descr="http://www.einsteins-emporium.com/science/human-anatomy/images/sh242-ed.jpg"/>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tretch>
            <a:fillRect/>
          </a:stretch>
        </p:blipFill>
        <p:spPr>
          <a:xfrm>
            <a:off x="5364088" y="1844824"/>
            <a:ext cx="2939877" cy="198270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3895462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additive="base">
                                        <p:cTn id="7" dur="500" fill="hold"/>
                                        <p:tgtEl>
                                          <p:spTgt spid="307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1" end="1"/>
                                            </p:txEl>
                                          </p:spTgt>
                                        </p:tgtEl>
                                        <p:attrNameLst>
                                          <p:attrName>style.visibility</p:attrName>
                                        </p:attrNameLst>
                                      </p:cBhvr>
                                      <p:to>
                                        <p:strVal val="visible"/>
                                      </p:to>
                                    </p:set>
                                    <p:anim calcmode="lin" valueType="num">
                                      <p:cBhvr additive="base">
                                        <p:cTn id="19"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additive="base">
                                        <p:cTn id="25"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0737"/>
                                        </p:tgtEl>
                                        <p:attrNameLst>
                                          <p:attrName>style.visibility</p:attrName>
                                        </p:attrNameLst>
                                      </p:cBhvr>
                                      <p:to>
                                        <p:strVal val="visible"/>
                                      </p:to>
                                    </p:set>
                                    <p:anim calcmode="lin" valueType="num">
                                      <p:cBhvr additive="base">
                                        <p:cTn id="31" dur="500" fill="hold"/>
                                        <p:tgtEl>
                                          <p:spTgt spid="30737"/>
                                        </p:tgtEl>
                                        <p:attrNameLst>
                                          <p:attrName>ppt_x</p:attrName>
                                        </p:attrNameLst>
                                      </p:cBhvr>
                                      <p:tavLst>
                                        <p:tav tm="0">
                                          <p:val>
                                            <p:strVal val="0-#ppt_w/2"/>
                                          </p:val>
                                        </p:tav>
                                        <p:tav tm="100000">
                                          <p:val>
                                            <p:strVal val="#ppt_x"/>
                                          </p:val>
                                        </p:tav>
                                      </p:tavLst>
                                    </p:anim>
                                    <p:anim calcmode="lin" valueType="num">
                                      <p:cBhvr additive="base">
                                        <p:cTn id="32" dur="500" fill="hold"/>
                                        <p:tgtEl>
                                          <p:spTgt spid="3073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3568" y="-13997"/>
            <a:ext cx="7772400" cy="1143000"/>
          </a:xfrm>
        </p:spPr>
        <p:txBody>
          <a:bodyPr/>
          <a:lstStyle/>
          <a:p>
            <a:r>
              <a:rPr lang="en-GB" dirty="0"/>
              <a:t>5. Saddle</a:t>
            </a:r>
          </a:p>
        </p:txBody>
      </p:sp>
      <p:sp>
        <p:nvSpPr>
          <p:cNvPr id="31747" name="Rectangle 3"/>
          <p:cNvSpPr>
            <a:spLocks noGrp="1" noChangeArrowheads="1"/>
          </p:cNvSpPr>
          <p:nvPr>
            <p:ph type="body" sz="half" idx="1"/>
          </p:nvPr>
        </p:nvSpPr>
        <p:spPr>
          <a:xfrm>
            <a:off x="755576" y="1268760"/>
            <a:ext cx="3810000" cy="4114800"/>
          </a:xfrm>
        </p:spPr>
        <p:txBody>
          <a:bodyPr>
            <a:normAutofit lnSpcReduction="10000"/>
          </a:bodyPr>
          <a:lstStyle/>
          <a:p>
            <a:r>
              <a:rPr lang="en-GB" sz="2800" dirty="0">
                <a:solidFill>
                  <a:schemeClr val="accent1"/>
                </a:solidFill>
              </a:rPr>
              <a:t>Like in the </a:t>
            </a:r>
            <a:r>
              <a:rPr lang="en-GB" sz="2800" dirty="0">
                <a:solidFill>
                  <a:schemeClr val="accent2"/>
                </a:solidFill>
              </a:rPr>
              <a:t>thumb</a:t>
            </a:r>
          </a:p>
          <a:p>
            <a:r>
              <a:rPr lang="en-GB" sz="2800" dirty="0">
                <a:solidFill>
                  <a:schemeClr val="accent1"/>
                </a:solidFill>
              </a:rPr>
              <a:t>The joint can move forwards and backwards, left to right – but it can’t rotate. </a:t>
            </a:r>
          </a:p>
          <a:p>
            <a:r>
              <a:rPr lang="en-GB" sz="2800" dirty="0">
                <a:solidFill>
                  <a:schemeClr val="accent1"/>
                </a:solidFill>
              </a:rPr>
              <a:t>Allows </a:t>
            </a:r>
            <a:r>
              <a:rPr lang="en-GB" sz="2800" dirty="0">
                <a:solidFill>
                  <a:schemeClr val="accent2"/>
                </a:solidFill>
              </a:rPr>
              <a:t>flexion, extension, adduction </a:t>
            </a:r>
            <a:r>
              <a:rPr lang="en-GB" sz="2800" dirty="0">
                <a:solidFill>
                  <a:schemeClr val="accent1"/>
                </a:solidFill>
              </a:rPr>
              <a:t>and</a:t>
            </a:r>
            <a:r>
              <a:rPr lang="en-GB" sz="2800" dirty="0"/>
              <a:t> </a:t>
            </a:r>
            <a:r>
              <a:rPr lang="en-GB" sz="2800" dirty="0">
                <a:solidFill>
                  <a:schemeClr val="accent2"/>
                </a:solidFill>
              </a:rPr>
              <a:t>abduction</a:t>
            </a:r>
          </a:p>
        </p:txBody>
      </p:sp>
      <p:pic>
        <p:nvPicPr>
          <p:cNvPr id="31751" name="Picture 7" descr="Click for Full Screen">
            <a:hlinkClick r:id="rId3"/>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tretch>
            <a:fillRect/>
          </a:stretch>
        </p:blipFill>
        <p:spPr>
          <a:xfrm>
            <a:off x="4644008" y="1340768"/>
            <a:ext cx="3810000" cy="28575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3888337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 fill="hold"/>
                                        <p:tgtEl>
                                          <p:spTgt spid="317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0" end="0"/>
                                            </p:txEl>
                                          </p:spTgt>
                                        </p:tgtEl>
                                        <p:attrNameLst>
                                          <p:attrName>style.visibility</p:attrName>
                                        </p:attrNameLst>
                                      </p:cBhvr>
                                      <p:to>
                                        <p:strVal val="visible"/>
                                      </p:to>
                                    </p:set>
                                    <p:anim calcmode="lin" valueType="num">
                                      <p:cBhvr additive="base">
                                        <p:cTn id="13"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additive="base">
                                        <p:cTn id="19"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7">
                                            <p:txEl>
                                              <p:pRg st="2" end="2"/>
                                            </p:txEl>
                                          </p:spTgt>
                                        </p:tgtEl>
                                        <p:attrNameLst>
                                          <p:attrName>style.visibility</p:attrName>
                                        </p:attrNameLst>
                                      </p:cBhvr>
                                      <p:to>
                                        <p:strVal val="visible"/>
                                      </p:to>
                                    </p:set>
                                    <p:anim calcmode="lin" valueType="num">
                                      <p:cBhvr additive="base">
                                        <p:cTn id="25"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1751"/>
                                        </p:tgtEl>
                                        <p:attrNameLst>
                                          <p:attrName>style.visibility</p:attrName>
                                        </p:attrNameLst>
                                      </p:cBhvr>
                                      <p:to>
                                        <p:strVal val="visible"/>
                                      </p:to>
                                    </p:set>
                                    <p:anim calcmode="lin" valueType="num">
                                      <p:cBhvr additive="base">
                                        <p:cTn id="31" dur="500" fill="hold"/>
                                        <p:tgtEl>
                                          <p:spTgt spid="31751"/>
                                        </p:tgtEl>
                                        <p:attrNameLst>
                                          <p:attrName>ppt_x</p:attrName>
                                        </p:attrNameLst>
                                      </p:cBhvr>
                                      <p:tavLst>
                                        <p:tav tm="0">
                                          <p:val>
                                            <p:strVal val="0-#ppt_w/2"/>
                                          </p:val>
                                        </p:tav>
                                        <p:tav tm="100000">
                                          <p:val>
                                            <p:strVal val="#ppt_x"/>
                                          </p:val>
                                        </p:tav>
                                      </p:tavLst>
                                    </p:anim>
                                    <p:anim calcmode="lin" valueType="num">
                                      <p:cBhvr additive="base">
                                        <p:cTn id="32" dur="500" fill="hold"/>
                                        <p:tgtEl>
                                          <p:spTgt spid="317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27584" y="0"/>
            <a:ext cx="7772400" cy="1143000"/>
          </a:xfrm>
        </p:spPr>
        <p:txBody>
          <a:bodyPr/>
          <a:lstStyle/>
          <a:p>
            <a:r>
              <a:rPr lang="en-GB" dirty="0"/>
              <a:t>6. </a:t>
            </a:r>
            <a:r>
              <a:rPr lang="en-GB" dirty="0" err="1"/>
              <a:t>Condyloid</a:t>
            </a:r>
            <a:endParaRPr lang="en-GB" dirty="0"/>
          </a:p>
        </p:txBody>
      </p:sp>
      <p:sp>
        <p:nvSpPr>
          <p:cNvPr id="32771" name="Rectangle 3"/>
          <p:cNvSpPr>
            <a:spLocks noGrp="1" noChangeArrowheads="1"/>
          </p:cNvSpPr>
          <p:nvPr>
            <p:ph type="body" sz="half" idx="1"/>
          </p:nvPr>
        </p:nvSpPr>
        <p:spPr>
          <a:xfrm>
            <a:off x="827584" y="1196752"/>
            <a:ext cx="3810000" cy="4114800"/>
          </a:xfrm>
        </p:spPr>
        <p:txBody>
          <a:bodyPr>
            <a:normAutofit lnSpcReduction="10000"/>
          </a:bodyPr>
          <a:lstStyle/>
          <a:p>
            <a:r>
              <a:rPr lang="en-GB" sz="2800" dirty="0">
                <a:solidFill>
                  <a:schemeClr val="accent1"/>
                </a:solidFill>
              </a:rPr>
              <a:t>Like the wrist.</a:t>
            </a:r>
          </a:p>
          <a:p>
            <a:r>
              <a:rPr lang="en-GB" sz="2800" dirty="0">
                <a:solidFill>
                  <a:schemeClr val="accent1"/>
                </a:solidFill>
              </a:rPr>
              <a:t>The joint can move forwards and backwards, left to right – but it can’t rotate.</a:t>
            </a:r>
          </a:p>
          <a:p>
            <a:r>
              <a:rPr lang="en-GB" sz="2800" dirty="0">
                <a:solidFill>
                  <a:schemeClr val="accent1"/>
                </a:solidFill>
              </a:rPr>
              <a:t>Allows </a:t>
            </a:r>
            <a:r>
              <a:rPr lang="en-GB" sz="2800" dirty="0">
                <a:solidFill>
                  <a:schemeClr val="accent2"/>
                </a:solidFill>
              </a:rPr>
              <a:t>flexion, extension, adduction </a:t>
            </a:r>
            <a:r>
              <a:rPr lang="en-GB" sz="2800" dirty="0">
                <a:solidFill>
                  <a:schemeClr val="accent1"/>
                </a:solidFill>
              </a:rPr>
              <a:t>and </a:t>
            </a:r>
            <a:r>
              <a:rPr lang="en-GB" sz="2800" dirty="0">
                <a:solidFill>
                  <a:schemeClr val="accent2"/>
                </a:solidFill>
              </a:rPr>
              <a:t>abduction</a:t>
            </a:r>
            <a:r>
              <a:rPr lang="en-GB" sz="2800" dirty="0"/>
              <a:t>.</a:t>
            </a:r>
          </a:p>
        </p:txBody>
      </p:sp>
      <p:pic>
        <p:nvPicPr>
          <p:cNvPr id="32775" name="Picture 7" descr="Photograph: Dorsal view of bones"/>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tretch>
            <a:fillRect/>
          </a:stretch>
        </p:blipFill>
        <p:spPr>
          <a:xfrm>
            <a:off x="5004048" y="1412776"/>
            <a:ext cx="1905000" cy="2990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1655010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500" fill="hold"/>
                                        <p:tgtEl>
                                          <p:spTgt spid="327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additive="base">
                                        <p:cTn id="13"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additive="base">
                                        <p:cTn id="19"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1">
                                            <p:txEl>
                                              <p:pRg st="2" end="2"/>
                                            </p:txEl>
                                          </p:spTgt>
                                        </p:tgtEl>
                                        <p:attrNameLst>
                                          <p:attrName>style.visibility</p:attrName>
                                        </p:attrNameLst>
                                      </p:cBhvr>
                                      <p:to>
                                        <p:strVal val="visible"/>
                                      </p:to>
                                    </p:set>
                                    <p:anim calcmode="lin" valueType="num">
                                      <p:cBhvr additive="base">
                                        <p:cTn id="25"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2775"/>
                                        </p:tgtEl>
                                        <p:attrNameLst>
                                          <p:attrName>style.visibility</p:attrName>
                                        </p:attrNameLst>
                                      </p:cBhvr>
                                      <p:to>
                                        <p:strVal val="visible"/>
                                      </p:to>
                                    </p:set>
                                    <p:anim calcmode="lin" valueType="num">
                                      <p:cBhvr additive="base">
                                        <p:cTn id="31" dur="500" fill="hold"/>
                                        <p:tgtEl>
                                          <p:spTgt spid="32775"/>
                                        </p:tgtEl>
                                        <p:attrNameLst>
                                          <p:attrName>ppt_x</p:attrName>
                                        </p:attrNameLst>
                                      </p:cBhvr>
                                      <p:tavLst>
                                        <p:tav tm="0">
                                          <p:val>
                                            <p:strVal val="0-#ppt_w/2"/>
                                          </p:val>
                                        </p:tav>
                                        <p:tav tm="100000">
                                          <p:val>
                                            <p:strVal val="#ppt_x"/>
                                          </p:val>
                                        </p:tav>
                                      </p:tavLst>
                                    </p:anim>
                                    <p:anim calcmode="lin" valueType="num">
                                      <p:cBhvr additive="base">
                                        <p:cTn id="32" dur="500" fill="hold"/>
                                        <p:tgtEl>
                                          <p:spTgt spid="327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Cartilage</a:t>
            </a:r>
            <a:endParaRPr lang="en-GB" dirty="0"/>
          </a:p>
        </p:txBody>
      </p:sp>
      <p:sp>
        <p:nvSpPr>
          <p:cNvPr id="5" name="Text Placeholder 4"/>
          <p:cNvSpPr>
            <a:spLocks noGrp="1"/>
          </p:cNvSpPr>
          <p:nvPr>
            <p:ph type="body" sz="half" idx="1"/>
          </p:nvPr>
        </p:nvSpPr>
        <p:spPr>
          <a:xfrm>
            <a:off x="5292080" y="2132856"/>
            <a:ext cx="3470845" cy="3711785"/>
          </a:xfrm>
          <a:prstGeom prst="rect">
            <a:avLst/>
          </a:prstGeom>
        </p:spPr>
        <p:txBody>
          <a:bodyPr wrap="square">
            <a:spAutoFit/>
          </a:bodyPr>
          <a:lstStyle/>
          <a:p>
            <a:r>
              <a:rPr lang="en-GB" dirty="0" smtClean="0"/>
              <a:t>Cushions </a:t>
            </a:r>
            <a:r>
              <a:rPr lang="en-GB" dirty="0"/>
              <a:t>between bones</a:t>
            </a:r>
          </a:p>
          <a:p>
            <a:r>
              <a:rPr lang="en-GB" dirty="0" smtClean="0"/>
              <a:t>Stop </a:t>
            </a:r>
            <a:r>
              <a:rPr lang="en-GB" dirty="0"/>
              <a:t>rubbing during movement</a:t>
            </a:r>
          </a:p>
          <a:p>
            <a:r>
              <a:rPr lang="en-GB" dirty="0" smtClean="0"/>
              <a:t>Acts </a:t>
            </a:r>
            <a:r>
              <a:rPr lang="en-GB" dirty="0"/>
              <a:t>as a shock absorber</a:t>
            </a:r>
          </a:p>
          <a:p>
            <a:r>
              <a:rPr lang="en-GB" dirty="0" smtClean="0"/>
              <a:t>Stabilises </a:t>
            </a:r>
            <a:r>
              <a:rPr lang="en-GB" dirty="0"/>
              <a:t>joints</a:t>
            </a:r>
          </a:p>
          <a:p>
            <a:r>
              <a:rPr lang="en-GB" dirty="0" smtClean="0"/>
              <a:t>Prevents </a:t>
            </a:r>
            <a:r>
              <a:rPr lang="en-GB" dirty="0"/>
              <a:t>excess movement</a:t>
            </a:r>
          </a:p>
        </p:txBody>
      </p:sp>
      <p:pic>
        <p:nvPicPr>
          <p:cNvPr id="1026" name="Picture 2" descr="http://www.drnickcampos.com/health-newsletter/joint%20cartil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492896"/>
            <a:ext cx="4381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89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a:xfrm>
            <a:off x="611560" y="1844824"/>
            <a:ext cx="8229600" cy="604664"/>
          </a:xfrm>
        </p:spPr>
        <p:txBody>
          <a:bodyPr>
            <a:normAutofit/>
          </a:bodyPr>
          <a:lstStyle/>
          <a:p>
            <a:r>
              <a:rPr lang="en-GB" sz="2800" b="1" dirty="0" smtClean="0"/>
              <a:t>Complete skeletal system recap sheet </a:t>
            </a:r>
            <a:endParaRPr lang="en-GB" sz="2800" b="1" dirty="0"/>
          </a:p>
        </p:txBody>
      </p:sp>
      <p:sp>
        <p:nvSpPr>
          <p:cNvPr id="4" name="TextBox 3"/>
          <p:cNvSpPr txBox="1"/>
          <p:nvPr/>
        </p:nvSpPr>
        <p:spPr>
          <a:xfrm>
            <a:off x="5327576" y="4538925"/>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pic>
        <p:nvPicPr>
          <p:cNvPr id="5" name="Picture 37" descr="SkeletonN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469749"/>
            <a:ext cx="2131875" cy="4141267"/>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3491880" y="2564904"/>
            <a:ext cx="2448272" cy="1152128"/>
          </a:xfrm>
          <a:prstGeom prst="wedgeEllipseCallout">
            <a:avLst>
              <a:gd name="adj1" fmla="val -78931"/>
              <a:gd name="adj2" fmla="val -2568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How many bones can you remember?</a:t>
            </a:r>
            <a:endParaRPr lang="en-GB" dirty="0">
              <a:solidFill>
                <a:schemeClr val="tx1"/>
              </a:solidFill>
            </a:endParaRPr>
          </a:p>
        </p:txBody>
      </p:sp>
    </p:spTree>
    <p:extLst>
      <p:ext uri="{BB962C8B-B14F-4D97-AF65-F5344CB8AC3E}">
        <p14:creationId xmlns:p14="http://schemas.microsoft.com/office/powerpoint/2010/main" val="1510552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536" y="-459432"/>
            <a:ext cx="8229600" cy="1600200"/>
          </a:xfrm>
        </p:spPr>
        <p:txBody>
          <a:bodyPr/>
          <a:lstStyle/>
          <a:p>
            <a:r>
              <a:rPr lang="en-GB" sz="4400" dirty="0"/>
              <a:t>Types of joint movement</a:t>
            </a:r>
          </a:p>
        </p:txBody>
      </p:sp>
      <p:sp>
        <p:nvSpPr>
          <p:cNvPr id="33795" name="Rectangle 3"/>
          <p:cNvSpPr>
            <a:spLocks noGrp="1" noChangeArrowheads="1"/>
          </p:cNvSpPr>
          <p:nvPr>
            <p:ph idx="1"/>
          </p:nvPr>
        </p:nvSpPr>
        <p:spPr>
          <a:xfrm>
            <a:off x="395536" y="1124744"/>
            <a:ext cx="8229600" cy="5040560"/>
          </a:xfrm>
        </p:spPr>
        <p:txBody>
          <a:bodyPr/>
          <a:lstStyle/>
          <a:p>
            <a:pPr>
              <a:lnSpc>
                <a:spcPct val="90000"/>
              </a:lnSpc>
            </a:pPr>
            <a:r>
              <a:rPr lang="en-GB" sz="2800" b="1" u="sng" dirty="0">
                <a:solidFill>
                  <a:schemeClr val="accent2"/>
                </a:solidFill>
              </a:rPr>
              <a:t>Extension</a:t>
            </a:r>
            <a:r>
              <a:rPr lang="en-GB" sz="2800" b="1" dirty="0"/>
              <a:t> </a:t>
            </a:r>
            <a:r>
              <a:rPr lang="en-GB" sz="2800" b="1" dirty="0">
                <a:solidFill>
                  <a:schemeClr val="tx2"/>
                </a:solidFill>
              </a:rPr>
              <a:t>= Opening a joint</a:t>
            </a:r>
          </a:p>
          <a:p>
            <a:pPr>
              <a:lnSpc>
                <a:spcPct val="90000"/>
              </a:lnSpc>
            </a:pPr>
            <a:r>
              <a:rPr lang="en-GB" sz="2800" b="1" u="sng" dirty="0">
                <a:solidFill>
                  <a:schemeClr val="accent2"/>
                </a:solidFill>
              </a:rPr>
              <a:t>Flexion</a:t>
            </a:r>
            <a:r>
              <a:rPr lang="en-GB" sz="2800" b="1" dirty="0"/>
              <a:t> </a:t>
            </a:r>
            <a:r>
              <a:rPr lang="en-GB" sz="2800" b="1" dirty="0">
                <a:solidFill>
                  <a:schemeClr val="tx2"/>
                </a:solidFill>
              </a:rPr>
              <a:t>= Closing a joint</a:t>
            </a:r>
          </a:p>
          <a:p>
            <a:pPr>
              <a:lnSpc>
                <a:spcPct val="90000"/>
              </a:lnSpc>
            </a:pPr>
            <a:r>
              <a:rPr lang="en-GB" sz="2800" b="1" u="sng" dirty="0">
                <a:solidFill>
                  <a:schemeClr val="accent2"/>
                </a:solidFill>
              </a:rPr>
              <a:t>Adduction</a:t>
            </a:r>
            <a:r>
              <a:rPr lang="en-GB" sz="2800" b="1" dirty="0"/>
              <a:t> </a:t>
            </a:r>
            <a:r>
              <a:rPr lang="en-GB" sz="2800" b="1" dirty="0">
                <a:solidFill>
                  <a:schemeClr val="tx2"/>
                </a:solidFill>
              </a:rPr>
              <a:t>= Moving towards an      imaginary centre line</a:t>
            </a:r>
          </a:p>
          <a:p>
            <a:pPr>
              <a:lnSpc>
                <a:spcPct val="90000"/>
              </a:lnSpc>
            </a:pPr>
            <a:r>
              <a:rPr lang="en-GB" sz="2800" b="1" u="sng" dirty="0">
                <a:solidFill>
                  <a:schemeClr val="accent2"/>
                </a:solidFill>
              </a:rPr>
              <a:t>Abduction</a:t>
            </a:r>
            <a:r>
              <a:rPr lang="en-GB" sz="2800" b="1" dirty="0"/>
              <a:t> </a:t>
            </a:r>
            <a:r>
              <a:rPr lang="en-GB" sz="2800" b="1" dirty="0">
                <a:solidFill>
                  <a:schemeClr val="tx2"/>
                </a:solidFill>
              </a:rPr>
              <a:t>= Moving away from an      imaginary centre line</a:t>
            </a:r>
          </a:p>
          <a:p>
            <a:pPr>
              <a:lnSpc>
                <a:spcPct val="90000"/>
              </a:lnSpc>
            </a:pPr>
            <a:r>
              <a:rPr lang="en-GB" sz="2800" b="1" u="sng" dirty="0">
                <a:solidFill>
                  <a:schemeClr val="accent2"/>
                </a:solidFill>
              </a:rPr>
              <a:t>Rotation</a:t>
            </a:r>
            <a:r>
              <a:rPr lang="en-GB" sz="2800" b="1" dirty="0">
                <a:solidFill>
                  <a:schemeClr val="accent2"/>
                </a:solidFill>
              </a:rPr>
              <a:t> </a:t>
            </a:r>
            <a:r>
              <a:rPr lang="en-GB" sz="2800" b="1" dirty="0">
                <a:solidFill>
                  <a:schemeClr val="tx2"/>
                </a:solidFill>
              </a:rPr>
              <a:t>= Turning a limb clockwise or anti-clockwise.</a:t>
            </a:r>
            <a:endParaRPr lang="en-GB" sz="2800" b="1" u="sng" dirty="0">
              <a:solidFill>
                <a:schemeClr val="tx2"/>
              </a:solidFill>
            </a:endParaRPr>
          </a:p>
          <a:p>
            <a:pPr>
              <a:lnSpc>
                <a:spcPct val="90000"/>
              </a:lnSpc>
            </a:pPr>
            <a:endParaRPr lang="en-GB" u="sng" dirty="0">
              <a:solidFill>
                <a:schemeClr val="accent2"/>
              </a:solidFill>
            </a:endParaRPr>
          </a:p>
        </p:txBody>
      </p:sp>
      <p:sp>
        <p:nvSpPr>
          <p:cNvPr id="4" name="TextBox 3"/>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2633120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additive="base">
                                        <p:cTn id="13"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1" end="1"/>
                                            </p:txEl>
                                          </p:spTgt>
                                        </p:tgtEl>
                                        <p:attrNameLst>
                                          <p:attrName>style.visibility</p:attrName>
                                        </p:attrNameLst>
                                      </p:cBhvr>
                                      <p:to>
                                        <p:strVal val="visible"/>
                                      </p:to>
                                    </p:set>
                                    <p:anim calcmode="lin" valueType="num">
                                      <p:cBhvr additive="base">
                                        <p:cTn id="19"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2" end="2"/>
                                            </p:txEl>
                                          </p:spTgt>
                                        </p:tgtEl>
                                        <p:attrNameLst>
                                          <p:attrName>style.visibility</p:attrName>
                                        </p:attrNameLst>
                                      </p:cBhvr>
                                      <p:to>
                                        <p:strVal val="visible"/>
                                      </p:to>
                                    </p:set>
                                    <p:anim calcmode="lin" valueType="num">
                                      <p:cBhvr additive="base">
                                        <p:cTn id="25"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3" end="3"/>
                                            </p:txEl>
                                          </p:spTgt>
                                        </p:tgtEl>
                                        <p:attrNameLst>
                                          <p:attrName>style.visibility</p:attrName>
                                        </p:attrNameLst>
                                      </p:cBhvr>
                                      <p:to>
                                        <p:strVal val="visible"/>
                                      </p:to>
                                    </p:set>
                                    <p:anim calcmode="lin" valueType="num">
                                      <p:cBhvr additive="base">
                                        <p:cTn id="31"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4" end="4"/>
                                            </p:txEl>
                                          </p:spTgt>
                                        </p:tgtEl>
                                        <p:attrNameLst>
                                          <p:attrName>style.visibility</p:attrName>
                                        </p:attrNameLst>
                                      </p:cBhvr>
                                      <p:to>
                                        <p:strVal val="visible"/>
                                      </p:to>
                                    </p:set>
                                    <p:anim calcmode="lin" valueType="num">
                                      <p:cBhvr additive="base">
                                        <p:cTn id="37"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Simon Says….</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Worksheet</a:t>
            </a:r>
            <a:endParaRPr lang="en-GB" dirty="0"/>
          </a:p>
        </p:txBody>
      </p:sp>
    </p:spTree>
    <p:extLst>
      <p:ext uri="{BB962C8B-B14F-4D97-AF65-F5344CB8AC3E}">
        <p14:creationId xmlns:p14="http://schemas.microsoft.com/office/powerpoint/2010/main" val="385039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a:t>
            </a:r>
            <a:endParaRPr lang="en-GB" dirty="0"/>
          </a:p>
        </p:txBody>
      </p:sp>
      <p:sp>
        <p:nvSpPr>
          <p:cNvPr id="3" name="Content Placeholder 2"/>
          <p:cNvSpPr>
            <a:spLocks noGrp="1"/>
          </p:cNvSpPr>
          <p:nvPr>
            <p:ph idx="1"/>
          </p:nvPr>
        </p:nvSpPr>
        <p:spPr/>
        <p:txBody>
          <a:bodyPr>
            <a:normAutofit/>
          </a:bodyPr>
          <a:lstStyle/>
          <a:p>
            <a:r>
              <a:rPr lang="en-GB" sz="2800" b="1" dirty="0" smtClean="0"/>
              <a:t>Skeletal System Cowboys </a:t>
            </a:r>
            <a:endParaRPr lang="en-GB" sz="2800" b="1" dirty="0"/>
          </a:p>
        </p:txBody>
      </p:sp>
      <p:sp>
        <p:nvSpPr>
          <p:cNvPr id="4" name="TextBox 3"/>
          <p:cNvSpPr txBox="1"/>
          <p:nvPr/>
        </p:nvSpPr>
        <p:spPr>
          <a:xfrm>
            <a:off x="5303912" y="4553439"/>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2783109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1481" y="-220949"/>
            <a:ext cx="8229600" cy="1143000"/>
          </a:xfrm>
        </p:spPr>
        <p:txBody>
          <a:bodyPr/>
          <a:lstStyle/>
          <a:p>
            <a:pPr eaLnBrk="1" hangingPunct="1"/>
            <a:r>
              <a:rPr lang="en-GB" sz="4000" dirty="0" smtClean="0"/>
              <a:t>Diet and exercise for healthy bones</a:t>
            </a:r>
            <a:endParaRPr lang="en-US" sz="4000" dirty="0" smtClean="0"/>
          </a:p>
        </p:txBody>
      </p:sp>
      <p:sp>
        <p:nvSpPr>
          <p:cNvPr id="51206" name="Text Box 6"/>
          <p:cNvSpPr txBox="1">
            <a:spLocks noChangeArrowheads="1"/>
          </p:cNvSpPr>
          <p:nvPr/>
        </p:nvSpPr>
        <p:spPr bwMode="auto">
          <a:xfrm>
            <a:off x="323850" y="1700213"/>
            <a:ext cx="532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b="0" dirty="0">
                <a:solidFill>
                  <a:srgbClr val="010066"/>
                </a:solidFill>
              </a:rPr>
              <a:t>Certain substances are needed for this process of growth and renewal. These need to be include in your diet.</a:t>
            </a:r>
          </a:p>
          <a:p>
            <a:pPr>
              <a:spcBef>
                <a:spcPct val="30000"/>
              </a:spcBef>
            </a:pPr>
            <a:r>
              <a:rPr lang="en-GB" dirty="0">
                <a:solidFill>
                  <a:srgbClr val="FF6600"/>
                </a:solidFill>
              </a:rPr>
              <a:t>Minerals</a:t>
            </a:r>
            <a:r>
              <a:rPr lang="en-GB" b="0" dirty="0">
                <a:solidFill>
                  <a:srgbClr val="010066"/>
                </a:solidFill>
              </a:rPr>
              <a:t> are important. They are inorganic substances which perform a variety of functions in the body.</a:t>
            </a:r>
          </a:p>
          <a:p>
            <a:pPr>
              <a:spcBef>
                <a:spcPct val="30000"/>
              </a:spcBef>
            </a:pPr>
            <a:r>
              <a:rPr lang="en-GB" dirty="0">
                <a:solidFill>
                  <a:srgbClr val="FF6600"/>
                </a:solidFill>
              </a:rPr>
              <a:t>Calcium</a:t>
            </a:r>
            <a:r>
              <a:rPr lang="en-GB" b="0" dirty="0">
                <a:solidFill>
                  <a:srgbClr val="010066"/>
                </a:solidFill>
              </a:rPr>
              <a:t> is the most important for bone strength. It is found in cereals, milk and other dairy products. Some fish and vegetables also contain calcium.</a:t>
            </a:r>
          </a:p>
        </p:txBody>
      </p:sp>
      <p:pic>
        <p:nvPicPr>
          <p:cNvPr id="51208" name="Picture 8" descr="cornflakesout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1606" y="1377950"/>
            <a:ext cx="199548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2" name="Picture 12" descr="milk%20cut%20o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1396656"/>
            <a:ext cx="10858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4" name="Picture 14" descr="butter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41655" y="2769100"/>
            <a:ext cx="2427287"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15"/>
          <p:cNvSpPr txBox="1">
            <a:spLocks noChangeArrowheads="1"/>
          </p:cNvSpPr>
          <p:nvPr/>
        </p:nvSpPr>
        <p:spPr bwMode="auto">
          <a:xfrm>
            <a:off x="323850" y="908050"/>
            <a:ext cx="84248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a:solidFill>
                  <a:srgbClr val="010066"/>
                </a:solidFill>
              </a:rPr>
              <a:t>Bones are alive. Old cells and bone tissue are constantly being broken down and replaced by new ones.</a:t>
            </a:r>
          </a:p>
        </p:txBody>
      </p:sp>
      <p:sp>
        <p:nvSpPr>
          <p:cNvPr id="8" name="TextBox 7"/>
          <p:cNvSpPr txBox="1"/>
          <p:nvPr/>
        </p:nvSpPr>
        <p:spPr>
          <a:xfrm>
            <a:off x="5364643" y="4585409"/>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952718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checkerboard(across)">
                                      <p:cBhvr>
                                        <p:cTn id="7" dur="500"/>
                                        <p:tgtEl>
                                          <p:spTgt spid="512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206">
                                            <p:txEl>
                                              <p:pRg st="1" end="1"/>
                                            </p:txEl>
                                          </p:spTgt>
                                        </p:tgtEl>
                                        <p:attrNameLst>
                                          <p:attrName>style.visibility</p:attrName>
                                        </p:attrNameLst>
                                      </p:cBhvr>
                                      <p:to>
                                        <p:strVal val="visible"/>
                                      </p:to>
                                    </p:set>
                                    <p:animEffect transition="in" filter="checkerboard(across)">
                                      <p:cBhvr>
                                        <p:cTn id="12" dur="500"/>
                                        <p:tgtEl>
                                          <p:spTgt spid="512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206">
                                            <p:txEl>
                                              <p:pRg st="2" end="2"/>
                                            </p:txEl>
                                          </p:spTgt>
                                        </p:tgtEl>
                                        <p:attrNameLst>
                                          <p:attrName>style.visibility</p:attrName>
                                        </p:attrNameLst>
                                      </p:cBhvr>
                                      <p:to>
                                        <p:strVal val="visible"/>
                                      </p:to>
                                    </p:set>
                                    <p:animEffect transition="in" filter="checkerboard(across)">
                                      <p:cBhvr>
                                        <p:cTn id="17" dur="500"/>
                                        <p:tgtEl>
                                          <p:spTgt spid="51206">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1212"/>
                                        </p:tgtEl>
                                        <p:attrNameLst>
                                          <p:attrName>style.visibility</p:attrName>
                                        </p:attrNameLst>
                                      </p:cBhvr>
                                      <p:to>
                                        <p:strVal val="visible"/>
                                      </p:to>
                                    </p:set>
                                    <p:animEffect transition="in" filter="fade">
                                      <p:cBhvr>
                                        <p:cTn id="20" dur="500"/>
                                        <p:tgtEl>
                                          <p:spTgt spid="51212"/>
                                        </p:tgtEl>
                                      </p:cBhvr>
                                    </p:animEffect>
                                  </p:childTnLst>
                                </p:cTn>
                              </p:par>
                              <p:par>
                                <p:cTn id="21" presetID="10" presetClass="entr" presetSubtype="0" fill="hold" nodeType="withEffect">
                                  <p:stCondLst>
                                    <p:cond delay="0"/>
                                  </p:stCondLst>
                                  <p:childTnLst>
                                    <p:set>
                                      <p:cBhvr>
                                        <p:cTn id="22" dur="1" fill="hold">
                                          <p:stCondLst>
                                            <p:cond delay="0"/>
                                          </p:stCondLst>
                                        </p:cTn>
                                        <p:tgtEl>
                                          <p:spTgt spid="51208"/>
                                        </p:tgtEl>
                                        <p:attrNameLst>
                                          <p:attrName>style.visibility</p:attrName>
                                        </p:attrNameLst>
                                      </p:cBhvr>
                                      <p:to>
                                        <p:strVal val="visible"/>
                                      </p:to>
                                    </p:set>
                                    <p:animEffect transition="in" filter="fade">
                                      <p:cBhvr>
                                        <p:cTn id="23" dur="500"/>
                                        <p:tgtEl>
                                          <p:spTgt spid="51208"/>
                                        </p:tgtEl>
                                      </p:cBhvr>
                                    </p:animEffect>
                                  </p:childTnLst>
                                </p:cTn>
                              </p:par>
                              <p:par>
                                <p:cTn id="24" presetID="10" presetClass="entr" presetSubtype="0" fill="hold" nodeType="withEffect">
                                  <p:stCondLst>
                                    <p:cond delay="0"/>
                                  </p:stCondLst>
                                  <p:childTnLst>
                                    <p:set>
                                      <p:cBhvr>
                                        <p:cTn id="25" dur="1" fill="hold">
                                          <p:stCondLst>
                                            <p:cond delay="0"/>
                                          </p:stCondLst>
                                        </p:cTn>
                                        <p:tgtEl>
                                          <p:spTgt spid="51214"/>
                                        </p:tgtEl>
                                        <p:attrNameLst>
                                          <p:attrName>style.visibility</p:attrName>
                                        </p:attrNameLst>
                                      </p:cBhvr>
                                      <p:to>
                                        <p:strVal val="visible"/>
                                      </p:to>
                                    </p:set>
                                    <p:animEffect transition="in" filter="fade">
                                      <p:cBhvr>
                                        <p:cTn id="26" dur="500"/>
                                        <p:tgtEl>
                                          <p:spTgt spid="51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92125" y="-234950"/>
            <a:ext cx="8229600" cy="1143000"/>
          </a:xfrm>
        </p:spPr>
        <p:txBody>
          <a:bodyPr/>
          <a:lstStyle/>
          <a:p>
            <a:pPr eaLnBrk="1" hangingPunct="1"/>
            <a:r>
              <a:rPr lang="en-GB" sz="4000" dirty="0" smtClean="0"/>
              <a:t>Diet and exercise for healthy bones</a:t>
            </a:r>
            <a:endParaRPr lang="en-US" sz="4000" dirty="0" smtClean="0"/>
          </a:p>
        </p:txBody>
      </p:sp>
      <p:sp>
        <p:nvSpPr>
          <p:cNvPr id="72711" name="Text Box 7"/>
          <p:cNvSpPr txBox="1">
            <a:spLocks noChangeArrowheads="1"/>
          </p:cNvSpPr>
          <p:nvPr/>
        </p:nvSpPr>
        <p:spPr bwMode="auto">
          <a:xfrm>
            <a:off x="323850" y="2704420"/>
            <a:ext cx="367188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GB" b="0" dirty="0">
                <a:solidFill>
                  <a:srgbClr val="010066"/>
                </a:solidFill>
              </a:rPr>
              <a:t>As well as a good diet, regular </a:t>
            </a:r>
            <a:r>
              <a:rPr lang="en-GB" dirty="0">
                <a:solidFill>
                  <a:srgbClr val="FF6600"/>
                </a:solidFill>
              </a:rPr>
              <a:t>weight-bearing exercise</a:t>
            </a:r>
            <a:r>
              <a:rPr lang="en-GB" b="0" dirty="0">
                <a:solidFill>
                  <a:srgbClr val="010066"/>
                </a:solidFill>
              </a:rPr>
              <a:t> can help to maintain bone density and strength.</a:t>
            </a:r>
            <a:endParaRPr lang="en-GB" dirty="0">
              <a:solidFill>
                <a:srgbClr val="010066"/>
              </a:solidFill>
            </a:endParaRPr>
          </a:p>
        </p:txBody>
      </p:sp>
      <p:sp>
        <p:nvSpPr>
          <p:cNvPr id="72713" name="Text Box 9"/>
          <p:cNvSpPr txBox="1">
            <a:spLocks noChangeArrowheads="1"/>
          </p:cNvSpPr>
          <p:nvPr/>
        </p:nvSpPr>
        <p:spPr bwMode="auto">
          <a:xfrm>
            <a:off x="291711" y="5013176"/>
            <a:ext cx="40322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r>
              <a:rPr lang="en-GB" b="0" dirty="0">
                <a:solidFill>
                  <a:srgbClr val="010066"/>
                </a:solidFill>
              </a:rPr>
              <a:t>Weight-bearing exercise can include walking, jogging and ball or racket games.</a:t>
            </a:r>
            <a:endParaRPr lang="en-GB" dirty="0"/>
          </a:p>
        </p:txBody>
      </p:sp>
      <p:sp>
        <p:nvSpPr>
          <p:cNvPr id="72714" name="Text Box 10"/>
          <p:cNvSpPr txBox="1">
            <a:spLocks noChangeArrowheads="1"/>
          </p:cNvSpPr>
          <p:nvPr/>
        </p:nvSpPr>
        <p:spPr bwMode="auto">
          <a:xfrm>
            <a:off x="323850" y="908050"/>
            <a:ext cx="8820150"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b="0" dirty="0">
                <a:solidFill>
                  <a:srgbClr val="010066"/>
                </a:solidFill>
              </a:rPr>
              <a:t>After the age of 35, bone tissue begins to be broken down </a:t>
            </a:r>
            <a:br>
              <a:rPr lang="en-GB" b="0" dirty="0">
                <a:solidFill>
                  <a:srgbClr val="010066"/>
                </a:solidFill>
              </a:rPr>
            </a:br>
            <a:r>
              <a:rPr lang="en-GB" b="0" dirty="0">
                <a:solidFill>
                  <a:srgbClr val="010066"/>
                </a:solidFill>
              </a:rPr>
              <a:t>more quickly than it is replaced.</a:t>
            </a:r>
          </a:p>
          <a:p>
            <a:pPr>
              <a:spcBef>
                <a:spcPct val="30000"/>
              </a:spcBef>
            </a:pPr>
            <a:r>
              <a:rPr lang="en-GB" b="0" dirty="0">
                <a:solidFill>
                  <a:srgbClr val="010066"/>
                </a:solidFill>
              </a:rPr>
              <a:t>This means that bone density and strength begin to deteriorate. Osteoporosis can occur, where bones become very brittle.</a:t>
            </a:r>
          </a:p>
        </p:txBody>
      </p:sp>
      <p:pic>
        <p:nvPicPr>
          <p:cNvPr id="72715" name="Picture 11" descr="192073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3961" y="2677615"/>
            <a:ext cx="3239789" cy="192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5360279" y="4649068"/>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607721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14">
                                            <p:txEl>
                                              <p:pRg st="1" end="1"/>
                                            </p:txEl>
                                          </p:spTgt>
                                        </p:tgtEl>
                                        <p:attrNameLst>
                                          <p:attrName>style.visibility</p:attrName>
                                        </p:attrNameLst>
                                      </p:cBhvr>
                                      <p:to>
                                        <p:strVal val="visible"/>
                                      </p:to>
                                    </p:set>
                                    <p:animEffect transition="in" filter="checkerboard(across)">
                                      <p:cBhvr>
                                        <p:cTn id="7" dur="500"/>
                                        <p:tgtEl>
                                          <p:spTgt spid="7271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11"/>
                                        </p:tgtEl>
                                        <p:attrNameLst>
                                          <p:attrName>style.visibility</p:attrName>
                                        </p:attrNameLst>
                                      </p:cBhvr>
                                      <p:to>
                                        <p:strVal val="visible"/>
                                      </p:to>
                                    </p:set>
                                    <p:animEffect transition="in" filter="checkerboard(across)">
                                      <p:cBhvr>
                                        <p:cTn id="12" dur="500"/>
                                        <p:tgtEl>
                                          <p:spTgt spid="72711"/>
                                        </p:tgtEl>
                                      </p:cBhvr>
                                    </p:animEffect>
                                  </p:childTnLst>
                                </p:cTn>
                              </p:par>
                              <p:par>
                                <p:cTn id="13" presetID="10" presetClass="entr" presetSubtype="0" fill="hold" nodeType="withEffect">
                                  <p:stCondLst>
                                    <p:cond delay="0"/>
                                  </p:stCondLst>
                                  <p:childTnLst>
                                    <p:set>
                                      <p:cBhvr>
                                        <p:cTn id="14" dur="1" fill="hold">
                                          <p:stCondLst>
                                            <p:cond delay="0"/>
                                          </p:stCondLst>
                                        </p:cTn>
                                        <p:tgtEl>
                                          <p:spTgt spid="72715"/>
                                        </p:tgtEl>
                                        <p:attrNameLst>
                                          <p:attrName>style.visibility</p:attrName>
                                        </p:attrNameLst>
                                      </p:cBhvr>
                                      <p:to>
                                        <p:strVal val="visible"/>
                                      </p:to>
                                    </p:set>
                                    <p:animEffect transition="in" filter="fade">
                                      <p:cBhvr>
                                        <p:cTn id="15" dur="500"/>
                                        <p:tgtEl>
                                          <p:spTgt spid="7271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72713"/>
                                        </p:tgtEl>
                                        <p:attrNameLst>
                                          <p:attrName>style.visibility</p:attrName>
                                        </p:attrNameLst>
                                      </p:cBhvr>
                                      <p:to>
                                        <p:strVal val="visible"/>
                                      </p:to>
                                    </p:set>
                                    <p:animEffect transition="in" filter="checkerboard(across)">
                                      <p:cBhvr>
                                        <p:cTn id="20" dur="500"/>
                                        <p:tgtEl>
                                          <p:spTgt spid="72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1" grpId="0"/>
      <p:bldP spid="72713" grpId="0"/>
      <p:bldP spid="727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21481" y="-234950"/>
            <a:ext cx="8229600" cy="1143000"/>
          </a:xfrm>
        </p:spPr>
        <p:txBody>
          <a:bodyPr/>
          <a:lstStyle/>
          <a:p>
            <a:pPr eaLnBrk="1" hangingPunct="1"/>
            <a:r>
              <a:rPr lang="en-GB" sz="4800" dirty="0" smtClean="0"/>
              <a:t>The vertebral column</a:t>
            </a:r>
            <a:endParaRPr lang="en-US" sz="4800" dirty="0" smtClean="0"/>
          </a:p>
        </p:txBody>
      </p:sp>
      <p:sp>
        <p:nvSpPr>
          <p:cNvPr id="24579" name="Text Box 6"/>
          <p:cNvSpPr txBox="1">
            <a:spLocks noChangeArrowheads="1"/>
          </p:cNvSpPr>
          <p:nvPr/>
        </p:nvSpPr>
        <p:spPr bwMode="auto">
          <a:xfrm>
            <a:off x="719137" y="908050"/>
            <a:ext cx="8424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dirty="0">
                <a:solidFill>
                  <a:schemeClr val="tx2"/>
                </a:solidFill>
              </a:rPr>
              <a:t>The spine is also known as the </a:t>
            </a:r>
            <a:r>
              <a:rPr lang="en-GB" dirty="0">
                <a:solidFill>
                  <a:srgbClr val="FF6600"/>
                </a:solidFill>
              </a:rPr>
              <a:t>vertebral column</a:t>
            </a:r>
            <a:r>
              <a:rPr lang="en-GB" b="0" dirty="0">
                <a:solidFill>
                  <a:schemeClr val="folHlink"/>
                </a:solidFill>
              </a:rPr>
              <a:t>.</a:t>
            </a:r>
          </a:p>
        </p:txBody>
      </p:sp>
      <p:sp>
        <p:nvSpPr>
          <p:cNvPr id="59399" name="Text Box 7"/>
          <p:cNvSpPr txBox="1">
            <a:spLocks noChangeArrowheads="1"/>
          </p:cNvSpPr>
          <p:nvPr/>
        </p:nvSpPr>
        <p:spPr bwMode="auto">
          <a:xfrm>
            <a:off x="2854242" y="1368450"/>
            <a:ext cx="603823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b="0" dirty="0">
                <a:solidFill>
                  <a:schemeClr val="tx2"/>
                </a:solidFill>
              </a:rPr>
              <a:t>It is made up of 33 irregularly shaped bones called </a:t>
            </a:r>
            <a:r>
              <a:rPr lang="en-GB" dirty="0">
                <a:solidFill>
                  <a:srgbClr val="FF6600"/>
                </a:solidFill>
              </a:rPr>
              <a:t>vertebrae</a:t>
            </a:r>
            <a:r>
              <a:rPr lang="en-GB" b="0" dirty="0">
                <a:solidFill>
                  <a:schemeClr val="folHlink"/>
                </a:solidFill>
              </a:rPr>
              <a:t>. </a:t>
            </a:r>
            <a:r>
              <a:rPr lang="en-GB" b="0" dirty="0">
                <a:solidFill>
                  <a:schemeClr val="tx2"/>
                </a:solidFill>
              </a:rPr>
              <a:t>Between each vertebra there is a pad of </a:t>
            </a:r>
            <a:r>
              <a:rPr lang="en-GB" dirty="0">
                <a:solidFill>
                  <a:srgbClr val="FF6600"/>
                </a:solidFill>
              </a:rPr>
              <a:t>cartilage</a:t>
            </a:r>
            <a:r>
              <a:rPr lang="en-GB" b="0" dirty="0">
                <a:solidFill>
                  <a:schemeClr val="folHlink"/>
                </a:solidFill>
              </a:rPr>
              <a:t> </a:t>
            </a:r>
            <a:r>
              <a:rPr lang="en-GB" b="0" dirty="0">
                <a:solidFill>
                  <a:schemeClr val="tx2"/>
                </a:solidFill>
              </a:rPr>
              <a:t>which allows movement and prevents the bones grinding together</a:t>
            </a:r>
            <a:r>
              <a:rPr lang="en-GB" b="0" dirty="0" smtClean="0">
                <a:solidFill>
                  <a:schemeClr val="tx2"/>
                </a:solidFill>
              </a:rPr>
              <a:t>.</a:t>
            </a:r>
          </a:p>
        </p:txBody>
      </p:sp>
      <p:pic>
        <p:nvPicPr>
          <p:cNvPr id="59403" name="Picture 11" descr="IMPr3Spine(M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9539" y="1625239"/>
            <a:ext cx="1143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1" name="Text Box 9"/>
          <p:cNvSpPr txBox="1">
            <a:spLocks noChangeArrowheads="1"/>
          </p:cNvSpPr>
          <p:nvPr/>
        </p:nvSpPr>
        <p:spPr bwMode="auto">
          <a:xfrm>
            <a:off x="14221" y="1628800"/>
            <a:ext cx="1584723" cy="2123658"/>
          </a:xfrm>
          <a:prstGeom prst="rect">
            <a:avLst/>
          </a:prstGeom>
          <a:solidFill>
            <a:srgbClr val="E1E5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lgn="ctr">
              <a:spcBef>
                <a:spcPct val="30000"/>
              </a:spcBef>
            </a:pPr>
            <a:r>
              <a:rPr lang="en-GB" sz="2200" b="0" i="1" dirty="0">
                <a:solidFill>
                  <a:schemeClr val="folHlink"/>
                </a:solidFill>
              </a:rPr>
              <a:t>The spine’s inverted ‘s’ shape gives it strength.</a:t>
            </a:r>
            <a:endParaRPr lang="en-GB" sz="2200" i="1" dirty="0"/>
          </a:p>
        </p:txBody>
      </p:sp>
      <p:sp>
        <p:nvSpPr>
          <p:cNvPr id="7" name="TextBox 6"/>
          <p:cNvSpPr txBox="1"/>
          <p:nvPr/>
        </p:nvSpPr>
        <p:spPr>
          <a:xfrm>
            <a:off x="5652120" y="4505052"/>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
        <p:nvSpPr>
          <p:cNvPr id="2" name="TextBox 1"/>
          <p:cNvSpPr txBox="1"/>
          <p:nvPr/>
        </p:nvSpPr>
        <p:spPr>
          <a:xfrm>
            <a:off x="2650115" y="3330881"/>
            <a:ext cx="3132311" cy="3527119"/>
          </a:xfrm>
          <a:prstGeom prst="rect">
            <a:avLst/>
          </a:prstGeom>
          <a:noFill/>
        </p:spPr>
        <p:txBody>
          <a:bodyPr wrap="square" rtlCol="0">
            <a:spAutoFit/>
          </a:bodyPr>
          <a:lstStyle/>
          <a:p>
            <a:pPr>
              <a:spcBef>
                <a:spcPct val="30000"/>
              </a:spcBef>
            </a:pPr>
            <a:r>
              <a:rPr lang="en-GB" sz="2400" dirty="0">
                <a:solidFill>
                  <a:schemeClr val="tx2"/>
                </a:solidFill>
                <a:latin typeface="Arial" charset="0"/>
                <a:cs typeface="Arial" charset="0"/>
              </a:rPr>
              <a:t>The vertebrae protect the spinal cord. This important nerve runs up the spine, through the centre of each vertebra. </a:t>
            </a:r>
          </a:p>
          <a:p>
            <a:pPr>
              <a:spcBef>
                <a:spcPct val="30000"/>
              </a:spcBef>
            </a:pPr>
            <a:r>
              <a:rPr lang="en-GB" sz="2400" dirty="0">
                <a:solidFill>
                  <a:schemeClr val="tx2"/>
                </a:solidFill>
                <a:latin typeface="Arial" charset="0"/>
                <a:cs typeface="Arial" charset="0"/>
              </a:rPr>
              <a:t>The vertebral column is </a:t>
            </a:r>
            <a:r>
              <a:rPr lang="en-GB" sz="2400" dirty="0" smtClean="0">
                <a:solidFill>
                  <a:schemeClr val="tx2"/>
                </a:solidFill>
                <a:latin typeface="Arial" charset="0"/>
                <a:cs typeface="Arial" charset="0"/>
              </a:rPr>
              <a:t>divided </a:t>
            </a:r>
            <a:r>
              <a:rPr lang="en-GB" sz="2400" dirty="0">
                <a:solidFill>
                  <a:schemeClr val="tx2"/>
                </a:solidFill>
                <a:latin typeface="Arial" charset="0"/>
                <a:cs typeface="Arial" charset="0"/>
              </a:rPr>
              <a:t>into 5 sections.</a:t>
            </a:r>
          </a:p>
        </p:txBody>
      </p:sp>
    </p:spTree>
    <p:extLst>
      <p:ext uri="{BB962C8B-B14F-4D97-AF65-F5344CB8AC3E}">
        <p14:creationId xmlns:p14="http://schemas.microsoft.com/office/powerpoint/2010/main" val="1335295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9399">
                                            <p:txEl>
                                              <p:pRg st="0" end="0"/>
                                            </p:txEl>
                                          </p:spTgt>
                                        </p:tgtEl>
                                        <p:attrNameLst>
                                          <p:attrName>style.visibility</p:attrName>
                                        </p:attrNameLst>
                                      </p:cBhvr>
                                      <p:to>
                                        <p:strVal val="visible"/>
                                      </p:to>
                                    </p:set>
                                    <p:animEffect transition="in" filter="checkerboard(across)">
                                      <p:cBhvr>
                                        <p:cTn id="7" dur="500"/>
                                        <p:tgtEl>
                                          <p:spTgt spid="593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9403"/>
                                        </p:tgtEl>
                                        <p:attrNameLst>
                                          <p:attrName>style.visibility</p:attrName>
                                        </p:attrNameLst>
                                      </p:cBhvr>
                                      <p:to>
                                        <p:strVal val="visible"/>
                                      </p:to>
                                    </p:set>
                                    <p:animEffect transition="in" filter="fade">
                                      <p:cBhvr>
                                        <p:cTn id="10" dur="500"/>
                                        <p:tgtEl>
                                          <p:spTgt spid="5940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9401"/>
                                        </p:tgtEl>
                                        <p:attrNameLst>
                                          <p:attrName>style.visibility</p:attrName>
                                        </p:attrNameLst>
                                      </p:cBhvr>
                                      <p:to>
                                        <p:strVal val="visible"/>
                                      </p:to>
                                    </p:set>
                                    <p:animEffect transition="in" filter="fade">
                                      <p:cBhvr>
                                        <p:cTn id="13" dur="500"/>
                                        <p:tgtEl>
                                          <p:spTgt spid="59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build="p"/>
      <p:bldP spid="5940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nlm.nih.gov/medlineplus/ency/images/ency/fullsize/1116.jpg"/>
          <p:cNvPicPr>
            <a:picLocks noChangeAspect="1" noChangeArrowheads="1"/>
          </p:cNvPicPr>
          <p:nvPr/>
        </p:nvPicPr>
        <p:blipFill>
          <a:blip r:embed="rId3" cstate="print"/>
          <a:srcRect/>
          <a:stretch>
            <a:fillRect/>
          </a:stretch>
        </p:blipFill>
        <p:spPr bwMode="auto">
          <a:xfrm>
            <a:off x="744577" y="650762"/>
            <a:ext cx="6300794" cy="5040635"/>
          </a:xfrm>
          <a:prstGeom prst="rect">
            <a:avLst/>
          </a:prstGeom>
          <a:noFill/>
        </p:spPr>
      </p:pic>
      <p:sp>
        <p:nvSpPr>
          <p:cNvPr id="4" name="TextBox 3"/>
          <p:cNvSpPr txBox="1"/>
          <p:nvPr/>
        </p:nvSpPr>
        <p:spPr>
          <a:xfrm>
            <a:off x="5301658" y="4549676"/>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1845766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23850" y="-234950"/>
            <a:ext cx="8229600" cy="1143000"/>
          </a:xfrm>
        </p:spPr>
        <p:txBody>
          <a:bodyPr>
            <a:noAutofit/>
          </a:bodyPr>
          <a:lstStyle/>
          <a:p>
            <a:pPr eaLnBrk="1" hangingPunct="1"/>
            <a:r>
              <a:rPr lang="en-GB" sz="4000" dirty="0" smtClean="0"/>
              <a:t>Classification of bones – long bones</a:t>
            </a:r>
            <a:endParaRPr lang="en-US" sz="4000" dirty="0" smtClean="0"/>
          </a:p>
        </p:txBody>
      </p:sp>
      <p:sp>
        <p:nvSpPr>
          <p:cNvPr id="25603" name="Text Box 6"/>
          <p:cNvSpPr txBox="1">
            <a:spLocks noChangeArrowheads="1"/>
          </p:cNvSpPr>
          <p:nvPr/>
        </p:nvSpPr>
        <p:spPr bwMode="auto">
          <a:xfrm>
            <a:off x="136692" y="764704"/>
            <a:ext cx="79200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dirty="0">
                <a:solidFill>
                  <a:schemeClr val="tx2"/>
                </a:solidFill>
              </a:rPr>
              <a:t>Bones are divided into a number of different categories. So far we have mainly dealt with </a:t>
            </a:r>
            <a:r>
              <a:rPr lang="en-GB" dirty="0">
                <a:solidFill>
                  <a:srgbClr val="FF6600"/>
                </a:solidFill>
              </a:rPr>
              <a:t>long bones</a:t>
            </a:r>
            <a:r>
              <a:rPr lang="en-GB" b="0" dirty="0">
                <a:solidFill>
                  <a:schemeClr val="folHlink"/>
                </a:solidFill>
              </a:rPr>
              <a:t>.</a:t>
            </a:r>
          </a:p>
        </p:txBody>
      </p:sp>
      <p:sp>
        <p:nvSpPr>
          <p:cNvPr id="61449" name="Text Box 9"/>
          <p:cNvSpPr txBox="1">
            <a:spLocks noChangeArrowheads="1"/>
          </p:cNvSpPr>
          <p:nvPr/>
        </p:nvSpPr>
        <p:spPr bwMode="auto">
          <a:xfrm>
            <a:off x="323850" y="1844675"/>
            <a:ext cx="460649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50000"/>
              </a:spcBef>
            </a:pPr>
            <a:r>
              <a:rPr lang="en-GB" b="0" dirty="0">
                <a:solidFill>
                  <a:srgbClr val="010066"/>
                </a:solidFill>
              </a:rPr>
              <a:t>Long bones have a </a:t>
            </a:r>
            <a:r>
              <a:rPr lang="en-GB" dirty="0">
                <a:solidFill>
                  <a:srgbClr val="FF6600"/>
                </a:solidFill>
              </a:rPr>
              <a:t>long shaft</a:t>
            </a:r>
            <a:r>
              <a:rPr lang="en-GB" b="0" dirty="0">
                <a:solidFill>
                  <a:srgbClr val="010066"/>
                </a:solidFill>
              </a:rPr>
              <a:t> containing yellow bone marrow.</a:t>
            </a:r>
          </a:p>
          <a:p>
            <a:pPr>
              <a:spcBef>
                <a:spcPct val="50000"/>
              </a:spcBef>
            </a:pPr>
            <a:r>
              <a:rPr lang="en-GB" b="0" dirty="0">
                <a:solidFill>
                  <a:srgbClr val="010066"/>
                </a:solidFill>
              </a:rPr>
              <a:t>They are responsible for a lot of </a:t>
            </a:r>
            <a:r>
              <a:rPr lang="en-GB" dirty="0">
                <a:solidFill>
                  <a:srgbClr val="FF6600"/>
                </a:solidFill>
              </a:rPr>
              <a:t>movement </a:t>
            </a:r>
            <a:r>
              <a:rPr lang="en-GB" b="0" dirty="0">
                <a:solidFill>
                  <a:srgbClr val="010066"/>
                </a:solidFill>
              </a:rPr>
              <a:t>and often act as levers.</a:t>
            </a:r>
          </a:p>
          <a:p>
            <a:pPr>
              <a:spcBef>
                <a:spcPct val="50000"/>
              </a:spcBef>
            </a:pPr>
            <a:r>
              <a:rPr lang="en-GB" b="0" dirty="0">
                <a:solidFill>
                  <a:srgbClr val="010066"/>
                </a:solidFill>
              </a:rPr>
              <a:t>Long bones include the femur, </a:t>
            </a:r>
            <a:r>
              <a:rPr lang="en-GB" b="0" dirty="0" err="1">
                <a:solidFill>
                  <a:srgbClr val="010066"/>
                </a:solidFill>
              </a:rPr>
              <a:t>humerus</a:t>
            </a:r>
            <a:r>
              <a:rPr lang="en-GB" b="0" dirty="0">
                <a:solidFill>
                  <a:srgbClr val="010066"/>
                </a:solidFill>
              </a:rPr>
              <a:t>, tibia, fibula, the metatarsals, metacarpals and phalanges.</a:t>
            </a:r>
          </a:p>
          <a:p>
            <a:pPr>
              <a:spcBef>
                <a:spcPct val="50000"/>
              </a:spcBef>
            </a:pPr>
            <a:r>
              <a:rPr lang="en-GB" b="0" dirty="0">
                <a:solidFill>
                  <a:srgbClr val="010066"/>
                </a:solidFill>
              </a:rPr>
              <a:t>Long bones contain </a:t>
            </a:r>
            <a:r>
              <a:rPr lang="en-GB" dirty="0">
                <a:solidFill>
                  <a:srgbClr val="FF6600"/>
                </a:solidFill>
              </a:rPr>
              <a:t>red bone marrow</a:t>
            </a:r>
            <a:r>
              <a:rPr lang="en-GB" b="0" dirty="0">
                <a:solidFill>
                  <a:srgbClr val="010066"/>
                </a:solidFill>
              </a:rPr>
              <a:t> for producing blood cells.</a:t>
            </a:r>
          </a:p>
        </p:txBody>
      </p:sp>
      <p:pic>
        <p:nvPicPr>
          <p:cNvPr id="61451" name="Picture 11" descr="longbon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8638">
            <a:off x="7268260" y="906148"/>
            <a:ext cx="1190162" cy="37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52" name="Text Box 12"/>
          <p:cNvSpPr txBox="1">
            <a:spLocks noChangeArrowheads="1"/>
          </p:cNvSpPr>
          <p:nvPr/>
        </p:nvSpPr>
        <p:spPr bwMode="auto">
          <a:xfrm>
            <a:off x="5508104" y="2132856"/>
            <a:ext cx="1584325" cy="427038"/>
          </a:xfrm>
          <a:prstGeom prst="rect">
            <a:avLst/>
          </a:prstGeom>
          <a:solidFill>
            <a:srgbClr val="E1E5F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lgn="ctr">
              <a:spcBef>
                <a:spcPct val="30000"/>
              </a:spcBef>
            </a:pPr>
            <a:r>
              <a:rPr lang="en-GB" sz="2200" b="0" i="1" dirty="0">
                <a:solidFill>
                  <a:schemeClr val="folHlink"/>
                </a:solidFill>
              </a:rPr>
              <a:t>Long bone</a:t>
            </a:r>
          </a:p>
        </p:txBody>
      </p:sp>
      <p:sp>
        <p:nvSpPr>
          <p:cNvPr id="7" name="TextBox 6"/>
          <p:cNvSpPr txBox="1"/>
          <p:nvPr/>
        </p:nvSpPr>
        <p:spPr>
          <a:xfrm>
            <a:off x="5340265" y="4549676"/>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450554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49">
                                            <p:txEl>
                                              <p:pRg st="0" end="0"/>
                                            </p:txEl>
                                          </p:spTgt>
                                        </p:tgtEl>
                                        <p:attrNameLst>
                                          <p:attrName>style.visibility</p:attrName>
                                        </p:attrNameLst>
                                      </p:cBhvr>
                                      <p:to>
                                        <p:strVal val="visible"/>
                                      </p:to>
                                    </p:set>
                                    <p:animEffect transition="in" filter="checkerboard(across)">
                                      <p:cBhvr>
                                        <p:cTn id="7" dur="500"/>
                                        <p:tgtEl>
                                          <p:spTgt spid="61449">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1451"/>
                                        </p:tgtEl>
                                        <p:attrNameLst>
                                          <p:attrName>style.visibility</p:attrName>
                                        </p:attrNameLst>
                                      </p:cBhvr>
                                      <p:to>
                                        <p:strVal val="visible"/>
                                      </p:to>
                                    </p:set>
                                    <p:animEffect transition="in" filter="fade">
                                      <p:cBhvr>
                                        <p:cTn id="11" dur="500"/>
                                        <p:tgtEl>
                                          <p:spTgt spid="6145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1452"/>
                                        </p:tgtEl>
                                        <p:attrNameLst>
                                          <p:attrName>style.visibility</p:attrName>
                                        </p:attrNameLst>
                                      </p:cBhvr>
                                      <p:to>
                                        <p:strVal val="visible"/>
                                      </p:to>
                                    </p:set>
                                    <p:animEffect transition="in" filter="fade">
                                      <p:cBhvr>
                                        <p:cTn id="14" dur="500"/>
                                        <p:tgtEl>
                                          <p:spTgt spid="614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61449">
                                            <p:txEl>
                                              <p:pRg st="1" end="1"/>
                                            </p:txEl>
                                          </p:spTgt>
                                        </p:tgtEl>
                                        <p:attrNameLst>
                                          <p:attrName>style.visibility</p:attrName>
                                        </p:attrNameLst>
                                      </p:cBhvr>
                                      <p:to>
                                        <p:strVal val="visible"/>
                                      </p:to>
                                    </p:set>
                                    <p:animEffect transition="in" filter="checkerboard(across)">
                                      <p:cBhvr>
                                        <p:cTn id="19" dur="500"/>
                                        <p:tgtEl>
                                          <p:spTgt spid="61449">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61449">
                                            <p:txEl>
                                              <p:pRg st="2" end="2"/>
                                            </p:txEl>
                                          </p:spTgt>
                                        </p:tgtEl>
                                        <p:attrNameLst>
                                          <p:attrName>style.visibility</p:attrName>
                                        </p:attrNameLst>
                                      </p:cBhvr>
                                      <p:to>
                                        <p:strVal val="visible"/>
                                      </p:to>
                                    </p:set>
                                    <p:animEffect transition="in" filter="checkerboard(across)">
                                      <p:cBhvr>
                                        <p:cTn id="24" dur="500"/>
                                        <p:tgtEl>
                                          <p:spTgt spid="61449">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1449">
                                            <p:txEl>
                                              <p:pRg st="3" end="3"/>
                                            </p:txEl>
                                          </p:spTgt>
                                        </p:tgtEl>
                                        <p:attrNameLst>
                                          <p:attrName>style.visibility</p:attrName>
                                        </p:attrNameLst>
                                      </p:cBhvr>
                                      <p:to>
                                        <p:strVal val="visible"/>
                                      </p:to>
                                    </p:set>
                                    <p:animEffect transition="in" filter="checkerboard(across)">
                                      <p:cBhvr>
                                        <p:cTn id="29" dur="500"/>
                                        <p:tgtEl>
                                          <p:spTgt spid="614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build="p"/>
      <p:bldP spid="614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23850" y="-234280"/>
            <a:ext cx="8229600" cy="1143000"/>
          </a:xfrm>
        </p:spPr>
        <p:txBody>
          <a:bodyPr/>
          <a:lstStyle/>
          <a:p>
            <a:pPr eaLnBrk="1" hangingPunct="1"/>
            <a:r>
              <a:rPr lang="en-GB" sz="4000" dirty="0" smtClean="0"/>
              <a:t>Classification of bones – flat bones</a:t>
            </a:r>
            <a:endParaRPr lang="en-US" sz="4000" dirty="0" smtClean="0"/>
          </a:p>
        </p:txBody>
      </p:sp>
      <p:sp>
        <p:nvSpPr>
          <p:cNvPr id="26627" name="Text Box 7"/>
          <p:cNvSpPr txBox="1">
            <a:spLocks noChangeArrowheads="1"/>
          </p:cNvSpPr>
          <p:nvPr/>
        </p:nvSpPr>
        <p:spPr bwMode="auto">
          <a:xfrm>
            <a:off x="323850" y="908720"/>
            <a:ext cx="4392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dirty="0">
                <a:solidFill>
                  <a:srgbClr val="FF6600"/>
                </a:solidFill>
              </a:rPr>
              <a:t>Flat bones</a:t>
            </a:r>
            <a:r>
              <a:rPr lang="en-GB" b="0" dirty="0">
                <a:solidFill>
                  <a:srgbClr val="010066"/>
                </a:solidFill>
              </a:rPr>
              <a:t> perform a variety of functions. These include:</a:t>
            </a:r>
          </a:p>
        </p:txBody>
      </p:sp>
      <p:sp>
        <p:nvSpPr>
          <p:cNvPr id="62472" name="Text Box 8"/>
          <p:cNvSpPr txBox="1">
            <a:spLocks noChangeArrowheads="1"/>
          </p:cNvSpPr>
          <p:nvPr/>
        </p:nvSpPr>
        <p:spPr bwMode="auto">
          <a:xfrm>
            <a:off x="323850" y="4652963"/>
            <a:ext cx="5111750" cy="1680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spcBef>
                <a:spcPct val="30000"/>
              </a:spcBef>
            </a:pPr>
            <a:r>
              <a:rPr lang="en-GB" b="0" dirty="0">
                <a:solidFill>
                  <a:srgbClr val="010066"/>
                </a:solidFill>
              </a:rPr>
              <a:t>They are made up of spongy bone between two layers of hard compact bone.</a:t>
            </a:r>
          </a:p>
          <a:p>
            <a:pPr>
              <a:spcBef>
                <a:spcPct val="30000"/>
              </a:spcBef>
            </a:pPr>
            <a:r>
              <a:rPr lang="en-GB" b="0" dirty="0">
                <a:solidFill>
                  <a:srgbClr val="010066"/>
                </a:solidFill>
              </a:rPr>
              <a:t>They have a </a:t>
            </a:r>
            <a:r>
              <a:rPr lang="en-GB" dirty="0">
                <a:solidFill>
                  <a:srgbClr val="FF6600"/>
                </a:solidFill>
              </a:rPr>
              <a:t>large surface area</a:t>
            </a:r>
            <a:r>
              <a:rPr lang="en-GB" b="0" dirty="0">
                <a:solidFill>
                  <a:srgbClr val="010066"/>
                </a:solidFill>
              </a:rPr>
              <a:t>.</a:t>
            </a:r>
            <a:endParaRPr lang="en-GB" dirty="0"/>
          </a:p>
        </p:txBody>
      </p:sp>
      <p:sp>
        <p:nvSpPr>
          <p:cNvPr id="62473" name="Text Box 9"/>
          <p:cNvSpPr txBox="1">
            <a:spLocks noChangeArrowheads="1"/>
          </p:cNvSpPr>
          <p:nvPr/>
        </p:nvSpPr>
        <p:spPr bwMode="auto">
          <a:xfrm>
            <a:off x="323850" y="1844675"/>
            <a:ext cx="5111750" cy="275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spcBef>
                <a:spcPct val="30000"/>
              </a:spcBef>
              <a:buFontTx/>
              <a:buBlip>
                <a:blip r:embed="rId3"/>
              </a:buBlip>
            </a:pPr>
            <a:r>
              <a:rPr lang="en-GB">
                <a:solidFill>
                  <a:srgbClr val="FF6600"/>
                </a:solidFill>
              </a:rPr>
              <a:t>protection</a:t>
            </a:r>
            <a:r>
              <a:rPr lang="en-GB" b="0">
                <a:solidFill>
                  <a:srgbClr val="010066"/>
                </a:solidFill>
              </a:rPr>
              <a:t> for delicate areas, for example, the cranium protects the brain. </a:t>
            </a:r>
          </a:p>
          <a:p>
            <a:pPr eaLnBrk="1" hangingPunct="1">
              <a:spcBef>
                <a:spcPct val="30000"/>
              </a:spcBef>
              <a:buFontTx/>
              <a:buBlip>
                <a:blip r:embed="rId3"/>
              </a:buBlip>
            </a:pPr>
            <a:r>
              <a:rPr lang="en-GB" b="0">
                <a:solidFill>
                  <a:srgbClr val="010066"/>
                </a:solidFill>
              </a:rPr>
              <a:t>areas for </a:t>
            </a:r>
            <a:r>
              <a:rPr lang="en-GB">
                <a:solidFill>
                  <a:srgbClr val="FF6600"/>
                </a:solidFill>
              </a:rPr>
              <a:t>muscle attachment</a:t>
            </a:r>
            <a:r>
              <a:rPr lang="en-GB" b="0">
                <a:solidFill>
                  <a:srgbClr val="010066"/>
                </a:solidFill>
              </a:rPr>
              <a:t>, for example, many of the muscles of the lower back and legs attach to the wide flat bone of the pelvis.</a:t>
            </a:r>
          </a:p>
        </p:txBody>
      </p:sp>
      <p:pic>
        <p:nvPicPr>
          <p:cNvPr id="62477" name="Picture 13" descr="skull (M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3711" y="1052736"/>
            <a:ext cx="3024188"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8" name="Text Box 14"/>
          <p:cNvSpPr txBox="1">
            <a:spLocks noChangeArrowheads="1"/>
          </p:cNvSpPr>
          <p:nvPr/>
        </p:nvSpPr>
        <p:spPr bwMode="auto">
          <a:xfrm>
            <a:off x="6739079" y="3226368"/>
            <a:ext cx="1295400" cy="427037"/>
          </a:xfrm>
          <a:prstGeom prst="rect">
            <a:avLst/>
          </a:prstGeom>
          <a:solidFill>
            <a:srgbClr val="E1E5F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charset="0"/>
                <a:cs typeface="Arial" charset="0"/>
              </a:defRPr>
            </a:lvl1pPr>
            <a:lvl2pPr marL="742950" indent="-285750">
              <a:defRPr sz="2400" b="1">
                <a:solidFill>
                  <a:schemeClr val="tx1"/>
                </a:solidFill>
                <a:latin typeface="Arial" charset="0"/>
                <a:cs typeface="Arial" charset="0"/>
              </a:defRPr>
            </a:lvl2pPr>
            <a:lvl3pPr marL="1143000" indent="-228600">
              <a:defRPr sz="2400" b="1">
                <a:solidFill>
                  <a:schemeClr val="tx1"/>
                </a:solidFill>
                <a:latin typeface="Arial" charset="0"/>
                <a:cs typeface="Arial" charset="0"/>
              </a:defRPr>
            </a:lvl3pPr>
            <a:lvl4pPr marL="1600200" indent="-228600">
              <a:defRPr sz="2400" b="1">
                <a:solidFill>
                  <a:schemeClr val="tx1"/>
                </a:solidFill>
                <a:latin typeface="Arial" charset="0"/>
                <a:cs typeface="Arial" charset="0"/>
              </a:defRPr>
            </a:lvl4pPr>
            <a:lvl5pPr marL="2057400" indent="-22860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algn="ctr">
              <a:spcBef>
                <a:spcPct val="30000"/>
              </a:spcBef>
            </a:pPr>
            <a:r>
              <a:rPr lang="en-GB" sz="2200" b="0" i="1" dirty="0">
                <a:solidFill>
                  <a:schemeClr val="folHlink"/>
                </a:solidFill>
              </a:rPr>
              <a:t>Cranium</a:t>
            </a:r>
          </a:p>
        </p:txBody>
      </p:sp>
      <p:sp>
        <p:nvSpPr>
          <p:cNvPr id="8" name="TextBox 7"/>
          <p:cNvSpPr txBox="1"/>
          <p:nvPr/>
        </p:nvSpPr>
        <p:spPr>
          <a:xfrm>
            <a:off x="5435600" y="4543553"/>
            <a:ext cx="3816424" cy="2308324"/>
          </a:xfrm>
          <a:prstGeom prst="rect">
            <a:avLst/>
          </a:prstGeom>
          <a:solidFill>
            <a:srgbClr val="FFFF00"/>
          </a:solidFill>
        </p:spPr>
        <p:txBody>
          <a:bodyPr wrap="square" rtlCol="0">
            <a:spAutoFit/>
          </a:bodyPr>
          <a:lstStyle/>
          <a:p>
            <a:r>
              <a:rPr lang="en-GB" dirty="0"/>
              <a:t>Learning Objective:</a:t>
            </a:r>
          </a:p>
          <a:p>
            <a:pPr marL="342900" indent="-342900">
              <a:buFont typeface="+mj-lt"/>
              <a:buAutoNum type="arabicPeriod"/>
            </a:pPr>
            <a:r>
              <a:rPr lang="en-GB" dirty="0"/>
              <a:t>To know the different classifications of bones in the body.</a:t>
            </a:r>
          </a:p>
          <a:p>
            <a:pPr marL="342900" indent="-342900">
              <a:buFont typeface="+mj-lt"/>
              <a:buAutoNum type="arabicPeriod"/>
            </a:pPr>
            <a:r>
              <a:rPr lang="en-GB" dirty="0"/>
              <a:t>To know the six types of joints in the body and understand how they effect movement. </a:t>
            </a:r>
          </a:p>
          <a:p>
            <a:endParaRPr lang="en-GB" dirty="0"/>
          </a:p>
        </p:txBody>
      </p:sp>
    </p:spTree>
    <p:extLst>
      <p:ext uri="{BB962C8B-B14F-4D97-AF65-F5344CB8AC3E}">
        <p14:creationId xmlns:p14="http://schemas.microsoft.com/office/powerpoint/2010/main" val="3778971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73">
                                            <p:txEl>
                                              <p:pRg st="0" end="0"/>
                                            </p:txEl>
                                          </p:spTgt>
                                        </p:tgtEl>
                                        <p:attrNameLst>
                                          <p:attrName>style.visibility</p:attrName>
                                        </p:attrNameLst>
                                      </p:cBhvr>
                                      <p:to>
                                        <p:strVal val="visible"/>
                                      </p:to>
                                    </p:set>
                                    <p:animEffect transition="in" filter="checkerboard(across)">
                                      <p:cBhvr>
                                        <p:cTn id="7" dur="500"/>
                                        <p:tgtEl>
                                          <p:spTgt spid="6247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2477"/>
                                        </p:tgtEl>
                                        <p:attrNameLst>
                                          <p:attrName>style.visibility</p:attrName>
                                        </p:attrNameLst>
                                      </p:cBhvr>
                                      <p:to>
                                        <p:strVal val="visible"/>
                                      </p:to>
                                    </p:set>
                                    <p:animEffect transition="in" filter="fade">
                                      <p:cBhvr>
                                        <p:cTn id="10" dur="500"/>
                                        <p:tgtEl>
                                          <p:spTgt spid="6247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2478"/>
                                        </p:tgtEl>
                                        <p:attrNameLst>
                                          <p:attrName>style.visibility</p:attrName>
                                        </p:attrNameLst>
                                      </p:cBhvr>
                                      <p:to>
                                        <p:strVal val="visible"/>
                                      </p:to>
                                    </p:set>
                                    <p:animEffect transition="in" filter="fade">
                                      <p:cBhvr>
                                        <p:cTn id="13" dur="500"/>
                                        <p:tgtEl>
                                          <p:spTgt spid="6247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2473">
                                            <p:txEl>
                                              <p:pRg st="1" end="1"/>
                                            </p:txEl>
                                          </p:spTgt>
                                        </p:tgtEl>
                                        <p:attrNameLst>
                                          <p:attrName>style.visibility</p:attrName>
                                        </p:attrNameLst>
                                      </p:cBhvr>
                                      <p:to>
                                        <p:strVal val="visible"/>
                                      </p:to>
                                    </p:set>
                                    <p:animEffect transition="in" filter="checkerboard(across)">
                                      <p:cBhvr>
                                        <p:cTn id="18" dur="500"/>
                                        <p:tgtEl>
                                          <p:spTgt spid="6247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2472"/>
                                        </p:tgtEl>
                                        <p:attrNameLst>
                                          <p:attrName>style.visibility</p:attrName>
                                        </p:attrNameLst>
                                      </p:cBhvr>
                                      <p:to>
                                        <p:strVal val="visible"/>
                                      </p:to>
                                    </p:set>
                                    <p:animEffect transition="in" filter="checkerboard(across)">
                                      <p:cBhvr>
                                        <p:cTn id="23" dur="500"/>
                                        <p:tgtEl>
                                          <p:spTgt spid="62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2" grpId="0"/>
      <p:bldP spid="62473" grpId="0" build="p"/>
      <p:bldP spid="6247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221</TotalTime>
  <Words>1529</Words>
  <Application>Microsoft Office PowerPoint</Application>
  <PresentationFormat>On-screen Show (4:3)</PresentationFormat>
  <Paragraphs>175</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Skeletal  System</vt:lpstr>
      <vt:lpstr>Starter</vt:lpstr>
      <vt:lpstr>Recap </vt:lpstr>
      <vt:lpstr>Diet and exercise for healthy bones</vt:lpstr>
      <vt:lpstr>Diet and exercise for healthy bones</vt:lpstr>
      <vt:lpstr>The vertebral column</vt:lpstr>
      <vt:lpstr>PowerPoint Presentation</vt:lpstr>
      <vt:lpstr>Classification of bones – long bones</vt:lpstr>
      <vt:lpstr>Classification of bones – flat bones</vt:lpstr>
      <vt:lpstr>Classification of bones – short bones</vt:lpstr>
      <vt:lpstr>Classification of bones – irregular bones</vt:lpstr>
      <vt:lpstr>Synovial Joints</vt:lpstr>
      <vt:lpstr>1. Ball and Socket Joints </vt:lpstr>
      <vt:lpstr>2. Hinge Joints </vt:lpstr>
      <vt:lpstr>3. Gliding </vt:lpstr>
      <vt:lpstr>4. Pivot </vt:lpstr>
      <vt:lpstr>5. Saddle</vt:lpstr>
      <vt:lpstr>6. Condyloid</vt:lpstr>
      <vt:lpstr>Cartilage</vt:lpstr>
      <vt:lpstr>Types of joint movement</vt:lpstr>
      <vt:lpstr>Simon Says….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dc:creator>
  <cp:lastModifiedBy>Lucy</cp:lastModifiedBy>
  <cp:revision>16</cp:revision>
  <dcterms:created xsi:type="dcterms:W3CDTF">2012-01-07T16:58:08Z</dcterms:created>
  <dcterms:modified xsi:type="dcterms:W3CDTF">2012-01-11T20:55:59Z</dcterms:modified>
</cp:coreProperties>
</file>