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56" r:id="rId2"/>
    <p:sldId id="257" r:id="rId3"/>
    <p:sldId id="258" r:id="rId4"/>
    <p:sldId id="260" r:id="rId5"/>
    <p:sldId id="261" r:id="rId6"/>
    <p:sldId id="263" r:id="rId7"/>
    <p:sldId id="264" r:id="rId8"/>
    <p:sldId id="265" r:id="rId9"/>
    <p:sldId id="266" r:id="rId10"/>
    <p:sldId id="268" r:id="rId11"/>
    <p:sldId id="26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60"/>
  </p:normalViewPr>
  <p:slideViewPr>
    <p:cSldViewPr>
      <p:cViewPr varScale="1">
        <p:scale>
          <a:sx n="69" d="100"/>
          <a:sy n="69"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F10A5-560E-4A50-A18C-B39AA099D580}" type="datetimeFigureOut">
              <a:rPr lang="en-GB" smtClean="0"/>
              <a:t>11/01/2012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FFE7D-1190-4230-857B-7D361A37B3D6}" type="slidenum">
              <a:rPr lang="en-GB" smtClean="0"/>
              <a:t>‹#›</a:t>
            </a:fld>
            <a:endParaRPr lang="en-GB"/>
          </a:p>
        </p:txBody>
      </p:sp>
    </p:spTree>
    <p:extLst>
      <p:ext uri="{BB962C8B-B14F-4D97-AF65-F5344CB8AC3E}">
        <p14:creationId xmlns:p14="http://schemas.microsoft.com/office/powerpoint/2010/main" val="387156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3AA391-E7E5-4CF5-BF56-019B1E0E5C1F}" type="slidenum">
              <a:rPr lang="en-GB"/>
              <a:pPr/>
              <a:t>3</a:t>
            </a:fld>
            <a:endParaRPr lang="en-GB"/>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GB"/>
              <a:t>Link this to work on somatotypes.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E44780-C88F-4078-BD62-07C2D211BCBC}" type="slidenum">
              <a:rPr lang="en-GB"/>
              <a:pPr/>
              <a:t>6</a:t>
            </a:fld>
            <a:endParaRPr lang="en-GB"/>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pPr marL="228600" indent="-228600"/>
            <a:r>
              <a:rPr lang="en-GB"/>
              <a:t>Answers:</a:t>
            </a:r>
          </a:p>
          <a:p>
            <a:pPr marL="228600" indent="-228600">
              <a:buFontTx/>
              <a:buAutoNum type="arabicPeriod"/>
            </a:pPr>
            <a:r>
              <a:rPr lang="en-GB"/>
              <a:t>The rib cage needs to be flexible enough to allow the movements necessary for breathing.</a:t>
            </a:r>
          </a:p>
          <a:p>
            <a:pPr marL="228600" indent="-228600">
              <a:buFontTx/>
              <a:buAutoNum type="arabicPeriod"/>
            </a:pPr>
            <a:r>
              <a:rPr lang="en-US"/>
              <a:t>A solid bone rib cage would be extremely heavy, making movement more difficult.</a:t>
            </a:r>
          </a:p>
          <a:p>
            <a:pPr marL="228600" indent="-228600">
              <a:buFontTx/>
              <a:buAutoNum type="arabicPeriod"/>
            </a:pPr>
            <a:r>
              <a:rPr lang="en-US"/>
              <a:t>Could also point out that the organs of the chest are not quite as delicate as the brain, so solid bone protection is less necessary.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0EF3A1-7058-4141-BD8A-CC82B94F4931}" type="slidenum">
              <a:rPr lang="en-GB"/>
              <a:pPr/>
              <a:t>8</a:t>
            </a:fld>
            <a:endParaRPr lang="en-GB"/>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GB"/>
              <a:t>Encourage students to learn both the common name and scientific name of each bone.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E41F-8583-4528-B8D6-B9B33326A23C}" type="slidenum">
              <a:rPr lang="en-GB"/>
              <a:pPr/>
              <a:t>9</a:t>
            </a:fld>
            <a:endParaRPr lang="en-GB"/>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GB"/>
              <a:t>Encourage students to learn both the common name and scientific name of each bone.</a:t>
            </a:r>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4206AE47-071E-4F0C-97A0-6CCD45F2EA9E}" type="slidenum">
              <a:rPr lang="en-GB" sz="1200" b="0">
                <a:latin typeface="Times New Roman" pitchFamily="18" charset="0"/>
              </a:rPr>
              <a:pPr/>
              <a:t>10</a:t>
            </a:fld>
            <a:endParaRPr lang="en-GB" sz="1200" b="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r>
              <a:rPr lang="en-GB" smtClean="0"/>
              <a:t>Osteoblasts - are bone cells that make new bone.</a:t>
            </a:r>
          </a:p>
          <a:p>
            <a:r>
              <a:rPr lang="en-GB" smtClean="0"/>
              <a:t>Osteoclasts – are bone cells that break bone down.</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9C3C1F51-A1FA-4A85-B30E-6E31642DDB50}" type="slidenum">
              <a:rPr lang="en-GB" sz="1200" b="0">
                <a:latin typeface="Times New Roman" pitchFamily="18" charset="0"/>
              </a:rPr>
              <a:pPr/>
              <a:t>11</a:t>
            </a:fld>
            <a:endParaRPr lang="en-GB" sz="1200" b="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r>
              <a:rPr lang="en-GB" smtClean="0"/>
              <a:t>Exercising makes osteoblasts work harder and will therefore keep bones strong, even though as we age osteoblasts don’t work as hard. That’s why it is important to keep doing weight bearing exercises as we get older.</a:t>
            </a:r>
          </a:p>
          <a:p>
            <a:r>
              <a:rPr lang="en-GB" smtClean="0"/>
              <a:t>Losing too much bone density and strength can result in osteoporosis.</a:t>
            </a:r>
          </a:p>
          <a:p>
            <a:r>
              <a:rPr lang="en-GB" smtClean="0"/>
              <a:t>Image © 2006 Jupiterimages Corporation</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23986758-92B4-4376-B575-6364A83A3547}" type="slidenum">
              <a:rPr lang="en-GB" sz="1200" b="0">
                <a:latin typeface="Times New Roman" pitchFamily="18" charset="0"/>
              </a:rPr>
              <a:pPr/>
              <a:t>12</a:t>
            </a:fld>
            <a:endParaRPr lang="en-GB" sz="1200" b="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marL="228600" indent="-228600">
              <a:buFontTx/>
              <a:buAutoNum type="arabicPeriod"/>
            </a:pPr>
            <a:r>
              <a:rPr lang="en-GB" smtClean="0"/>
              <a:t>Ossification</a:t>
            </a:r>
          </a:p>
          <a:p>
            <a:pPr marL="228600" indent="-228600">
              <a:buFontTx/>
              <a:buAutoNum type="arabicPeriod"/>
            </a:pPr>
            <a:r>
              <a:rPr lang="en-GB" smtClean="0"/>
              <a:t> a) Possible functions: shape, movement, support, protection, blood production.</a:t>
            </a:r>
            <a:br>
              <a:rPr lang="en-GB" smtClean="0"/>
            </a:br>
            <a:r>
              <a:rPr lang="en-GB" smtClean="0"/>
              <a:t> b) Shape – e.g. clavicle gives shape to the shoulder (almost any bone can be used here).</a:t>
            </a:r>
            <a:br>
              <a:rPr lang="en-GB" smtClean="0"/>
            </a:br>
            <a:r>
              <a:rPr lang="en-GB" smtClean="0"/>
              <a:t>     Movement – e.g. femur allows movement of the leg.</a:t>
            </a:r>
            <a:br>
              <a:rPr lang="en-GB" smtClean="0"/>
            </a:br>
            <a:r>
              <a:rPr lang="en-GB" smtClean="0"/>
              <a:t>     Support – e.g. the ribcage supports internal organs.</a:t>
            </a:r>
            <a:br>
              <a:rPr lang="en-GB" smtClean="0"/>
            </a:br>
            <a:r>
              <a:rPr lang="en-GB" smtClean="0"/>
              <a:t>     Protection – e.g. the cranium protects the brain.</a:t>
            </a:r>
            <a:br>
              <a:rPr lang="en-GB" smtClean="0"/>
            </a:br>
            <a:r>
              <a:rPr lang="en-GB" smtClean="0"/>
              <a:t>     Blood production – e.g. blood cells are made in the red bone marrow in the humerus (or any other long bone).</a:t>
            </a:r>
          </a:p>
          <a:p>
            <a:pPr marL="228600" indent="-228600">
              <a:buFontTx/>
              <a:buAutoNum type="arabicPeriod"/>
            </a:pPr>
            <a:r>
              <a:rPr lang="en-GB" smtClean="0"/>
              <a:t> a) The skeleton determines many physical attributes, especially height and build. Basketball favours tall performers with light bones. Performers in high </a:t>
            </a:r>
            <a:br>
              <a:rPr lang="en-GB" smtClean="0"/>
            </a:br>
            <a:r>
              <a:rPr lang="en-GB" smtClean="0"/>
              <a:t>     intensity sports like basketball require strong bones.</a:t>
            </a:r>
            <a:br>
              <a:rPr lang="en-GB" smtClean="0"/>
            </a:br>
            <a:r>
              <a:rPr lang="en-GB" smtClean="0"/>
              <a:t> b) karim could eat a healthy balanced diet rich in minerals like calcium. He could also make sure that he does regular weight-bearing exercise.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01AB268-ED86-4281-A3FC-DBE7984F35A8}" type="datetimeFigureOut">
              <a:rPr lang="en-GB" smtClean="0"/>
              <a:t>11/01/2012</a:t>
            </a:fld>
            <a:endParaRPr lang="en-GB"/>
          </a:p>
        </p:txBody>
      </p:sp>
      <p:sp>
        <p:nvSpPr>
          <p:cNvPr id="8" name="Slide Number Placeholder 7"/>
          <p:cNvSpPr>
            <a:spLocks noGrp="1"/>
          </p:cNvSpPr>
          <p:nvPr>
            <p:ph type="sldNum" sz="quarter" idx="11"/>
          </p:nvPr>
        </p:nvSpPr>
        <p:spPr/>
        <p:txBody>
          <a:bodyPr/>
          <a:lstStyle/>
          <a:p>
            <a:fld id="{E8A12989-A1DC-484C-91D3-224316B83436}"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AB268-ED86-4281-A3FC-DBE7984F35A8}"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AB268-ED86-4281-A3FC-DBE7984F35A8}"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01AB268-ED86-4281-A3FC-DBE7984F35A8}"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1AB268-ED86-4281-A3FC-DBE7984F35A8}"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A12989-A1DC-484C-91D3-224316B83436}"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01AB268-ED86-4281-A3FC-DBE7984F35A8}" type="datetimeFigureOut">
              <a:rPr lang="en-GB" smtClean="0"/>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A12989-A1DC-484C-91D3-224316B83436}"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01AB268-ED86-4281-A3FC-DBE7984F35A8}" type="datetimeFigureOut">
              <a:rPr lang="en-GB" smtClean="0"/>
              <a:t>11/01/2012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A12989-A1DC-484C-91D3-224316B83436}"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1AB268-ED86-4281-A3FC-DBE7984F35A8}" type="datetimeFigureOut">
              <a:rPr lang="en-GB" smtClean="0"/>
              <a:t>11/01/2012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AB268-ED86-4281-A3FC-DBE7984F35A8}" type="datetimeFigureOut">
              <a:rPr lang="en-GB" smtClean="0"/>
              <a:t>11/01/2012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AB268-ED86-4281-A3FC-DBE7984F35A8}" type="datetimeFigureOut">
              <a:rPr lang="en-GB" smtClean="0"/>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AB268-ED86-4281-A3FC-DBE7984F35A8}" type="datetimeFigureOut">
              <a:rPr lang="en-GB" smtClean="0"/>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A12989-A1DC-484C-91D3-224316B8343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01AB268-ED86-4281-A3FC-DBE7984F35A8}" type="datetimeFigureOut">
              <a:rPr lang="en-GB" smtClean="0"/>
              <a:t>11/01/2012</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8A12989-A1DC-484C-91D3-224316B83436}"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519809"/>
          </a:xfrm>
        </p:spPr>
        <p:txBody>
          <a:bodyPr/>
          <a:lstStyle/>
          <a:p>
            <a:r>
              <a:rPr lang="en-GB" sz="4400" dirty="0" smtClean="0"/>
              <a:t>The structure of the skeletal system</a:t>
            </a:r>
            <a:endParaRPr lang="en-GB" sz="4400" dirty="0"/>
          </a:p>
        </p:txBody>
      </p:sp>
      <p:sp>
        <p:nvSpPr>
          <p:cNvPr id="3" name="Subtitle 2"/>
          <p:cNvSpPr>
            <a:spLocks noGrp="1"/>
          </p:cNvSpPr>
          <p:nvPr>
            <p:ph type="subTitle" idx="1"/>
          </p:nvPr>
        </p:nvSpPr>
        <p:spPr>
          <a:xfrm>
            <a:off x="1403648" y="3501008"/>
            <a:ext cx="6400800" cy="1219200"/>
          </a:xfrm>
        </p:spPr>
        <p:txBody>
          <a:bodyPr/>
          <a:lstStyle/>
          <a:p>
            <a:endParaRPr lang="en-GB" dirty="0"/>
          </a:p>
        </p:txBody>
      </p:sp>
    </p:spTree>
    <p:extLst>
      <p:ext uri="{BB962C8B-B14F-4D97-AF65-F5344CB8AC3E}">
        <p14:creationId xmlns:p14="http://schemas.microsoft.com/office/powerpoint/2010/main" val="6890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052736"/>
          </a:xfrm>
        </p:spPr>
        <p:txBody>
          <a:bodyPr/>
          <a:lstStyle/>
          <a:p>
            <a:pPr eaLnBrk="1" hangingPunct="1"/>
            <a:r>
              <a:rPr lang="en-GB" sz="4000" dirty="0" smtClean="0"/>
              <a:t>Diet and exercise for healthy bones</a:t>
            </a:r>
            <a:endParaRPr lang="en-US" sz="4000" dirty="0" smtClean="0"/>
          </a:p>
        </p:txBody>
      </p:sp>
      <p:sp>
        <p:nvSpPr>
          <p:cNvPr id="51206" name="Text Box 6"/>
          <p:cNvSpPr txBox="1">
            <a:spLocks noChangeArrowheads="1"/>
          </p:cNvSpPr>
          <p:nvPr/>
        </p:nvSpPr>
        <p:spPr bwMode="auto">
          <a:xfrm>
            <a:off x="323850" y="1700213"/>
            <a:ext cx="532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b="0">
                <a:solidFill>
                  <a:srgbClr val="010066"/>
                </a:solidFill>
              </a:rPr>
              <a:t>Certain substances are needed for this process of growth and renewal. These need to be include in your diet.</a:t>
            </a:r>
          </a:p>
          <a:p>
            <a:pPr>
              <a:spcBef>
                <a:spcPct val="30000"/>
              </a:spcBef>
            </a:pPr>
            <a:r>
              <a:rPr lang="en-GB">
                <a:solidFill>
                  <a:srgbClr val="FF6600"/>
                </a:solidFill>
              </a:rPr>
              <a:t>Minerals</a:t>
            </a:r>
            <a:r>
              <a:rPr lang="en-GB" b="0">
                <a:solidFill>
                  <a:srgbClr val="010066"/>
                </a:solidFill>
              </a:rPr>
              <a:t> are important. They are inorganic substances which perform a variety of functions in the body.</a:t>
            </a:r>
          </a:p>
          <a:p>
            <a:pPr>
              <a:spcBef>
                <a:spcPct val="30000"/>
              </a:spcBef>
            </a:pPr>
            <a:r>
              <a:rPr lang="en-GB">
                <a:solidFill>
                  <a:srgbClr val="FF6600"/>
                </a:solidFill>
              </a:rPr>
              <a:t>Calcium</a:t>
            </a:r>
            <a:r>
              <a:rPr lang="en-GB" b="0">
                <a:solidFill>
                  <a:srgbClr val="010066"/>
                </a:solidFill>
              </a:rPr>
              <a:t> is the most important for bone strength. It is found in cereals, milk and other dairy products. Some fish and vegetables also contain calcium.</a:t>
            </a:r>
          </a:p>
        </p:txBody>
      </p:sp>
      <p:pic>
        <p:nvPicPr>
          <p:cNvPr id="51208" name="Picture 8" descr="cornflakesout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7688" y="2224088"/>
            <a:ext cx="199548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2" name="Picture 12" descr="milk%20cut%20o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5300" y="1863725"/>
            <a:ext cx="10858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4" name="Picture 14" descr="butter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1063" y="4241800"/>
            <a:ext cx="2427287"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15"/>
          <p:cNvSpPr txBox="1">
            <a:spLocks noChangeArrowheads="1"/>
          </p:cNvSpPr>
          <p:nvPr/>
        </p:nvSpPr>
        <p:spPr bwMode="auto">
          <a:xfrm>
            <a:off x="323850" y="908050"/>
            <a:ext cx="8424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dirty="0">
                <a:solidFill>
                  <a:srgbClr val="010066"/>
                </a:solidFill>
              </a:rPr>
              <a:t>Bones are alive. Old cells and bone tissue are constantly being broken down and replaced by new ones.</a:t>
            </a:r>
          </a:p>
        </p:txBody>
      </p:sp>
      <p:pic>
        <p:nvPicPr>
          <p:cNvPr id="51216" name="Picture 16" descr="next_btn_colour">
            <a:hlinkClick r:id="" action="ppaction://hlinkshowjump?jump=next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0858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checkerboard(across)">
                                      <p:cBhvr>
                                        <p:cTn id="7" dur="500"/>
                                        <p:tgtEl>
                                          <p:spTgt spid="512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06">
                                            <p:txEl>
                                              <p:pRg st="1" end="1"/>
                                            </p:txEl>
                                          </p:spTgt>
                                        </p:tgtEl>
                                        <p:attrNameLst>
                                          <p:attrName>style.visibility</p:attrName>
                                        </p:attrNameLst>
                                      </p:cBhvr>
                                      <p:to>
                                        <p:strVal val="visible"/>
                                      </p:to>
                                    </p:set>
                                    <p:animEffect transition="in" filter="checkerboard(across)">
                                      <p:cBhvr>
                                        <p:cTn id="12" dur="500"/>
                                        <p:tgtEl>
                                          <p:spTgt spid="512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206">
                                            <p:txEl>
                                              <p:pRg st="2" end="2"/>
                                            </p:txEl>
                                          </p:spTgt>
                                        </p:tgtEl>
                                        <p:attrNameLst>
                                          <p:attrName>style.visibility</p:attrName>
                                        </p:attrNameLst>
                                      </p:cBhvr>
                                      <p:to>
                                        <p:strVal val="visible"/>
                                      </p:to>
                                    </p:set>
                                    <p:animEffect transition="in" filter="checkerboard(across)">
                                      <p:cBhvr>
                                        <p:cTn id="17" dur="500"/>
                                        <p:tgtEl>
                                          <p:spTgt spid="51206">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1212"/>
                                        </p:tgtEl>
                                        <p:attrNameLst>
                                          <p:attrName>style.visibility</p:attrName>
                                        </p:attrNameLst>
                                      </p:cBhvr>
                                      <p:to>
                                        <p:strVal val="visible"/>
                                      </p:to>
                                    </p:set>
                                    <p:animEffect transition="in" filter="fade">
                                      <p:cBhvr>
                                        <p:cTn id="20" dur="500"/>
                                        <p:tgtEl>
                                          <p:spTgt spid="51212"/>
                                        </p:tgtEl>
                                      </p:cBhvr>
                                    </p:animEffect>
                                  </p:childTnLst>
                                </p:cTn>
                              </p:par>
                              <p:par>
                                <p:cTn id="21" presetID="10" presetClass="entr" presetSubtype="0" fill="hold" nodeType="withEffect">
                                  <p:stCondLst>
                                    <p:cond delay="0"/>
                                  </p:stCondLst>
                                  <p:childTnLst>
                                    <p:set>
                                      <p:cBhvr>
                                        <p:cTn id="22" dur="1" fill="hold">
                                          <p:stCondLst>
                                            <p:cond delay="0"/>
                                          </p:stCondLst>
                                        </p:cTn>
                                        <p:tgtEl>
                                          <p:spTgt spid="51208"/>
                                        </p:tgtEl>
                                        <p:attrNameLst>
                                          <p:attrName>style.visibility</p:attrName>
                                        </p:attrNameLst>
                                      </p:cBhvr>
                                      <p:to>
                                        <p:strVal val="visible"/>
                                      </p:to>
                                    </p:set>
                                    <p:animEffect transition="in" filter="fade">
                                      <p:cBhvr>
                                        <p:cTn id="23" dur="500"/>
                                        <p:tgtEl>
                                          <p:spTgt spid="51208"/>
                                        </p:tgtEl>
                                      </p:cBhvr>
                                    </p:animEffect>
                                  </p:childTnLst>
                                </p:cTn>
                              </p:par>
                              <p:par>
                                <p:cTn id="24" presetID="10" presetClass="entr" presetSubtype="0" fill="hold" nodeType="withEffect">
                                  <p:stCondLst>
                                    <p:cond delay="0"/>
                                  </p:stCondLst>
                                  <p:childTnLst>
                                    <p:set>
                                      <p:cBhvr>
                                        <p:cTn id="25" dur="1" fill="hold">
                                          <p:stCondLst>
                                            <p:cond delay="0"/>
                                          </p:stCondLst>
                                        </p:cTn>
                                        <p:tgtEl>
                                          <p:spTgt spid="51214"/>
                                        </p:tgtEl>
                                        <p:attrNameLst>
                                          <p:attrName>style.visibility</p:attrName>
                                        </p:attrNameLst>
                                      </p:cBhvr>
                                      <p:to>
                                        <p:strVal val="visible"/>
                                      </p:to>
                                    </p:set>
                                    <p:animEffect transition="in" filter="fade">
                                      <p:cBhvr>
                                        <p:cTn id="26" dur="500"/>
                                        <p:tgtEl>
                                          <p:spTgt spid="51214"/>
                                        </p:tgtEl>
                                      </p:cBhvr>
                                    </p:animEffect>
                                  </p:childTnLst>
                                </p:cTn>
                              </p:par>
                              <p:par>
                                <p:cTn id="27" presetID="1" presetClass="entr" presetSubtype="0" fill="hold" nodeType="withEffect">
                                  <p:stCondLst>
                                    <p:cond delay="0"/>
                                  </p:stCondLst>
                                  <p:childTnLst>
                                    <p:set>
                                      <p:cBhvr>
                                        <p:cTn id="28" dur="1" fill="hold">
                                          <p:stCondLst>
                                            <p:cond delay="0"/>
                                          </p:stCondLst>
                                        </p:cTn>
                                        <p:tgtEl>
                                          <p:spTgt spid="51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052736"/>
          </a:xfrm>
        </p:spPr>
        <p:txBody>
          <a:bodyPr/>
          <a:lstStyle/>
          <a:p>
            <a:pPr eaLnBrk="1" hangingPunct="1"/>
            <a:r>
              <a:rPr lang="en-GB" sz="3600" dirty="0" smtClean="0"/>
              <a:t>Diet and exercise for healthy bones</a:t>
            </a:r>
            <a:endParaRPr lang="en-US" sz="3600" dirty="0" smtClean="0"/>
          </a:p>
        </p:txBody>
      </p:sp>
      <p:sp>
        <p:nvSpPr>
          <p:cNvPr id="72711" name="Text Box 7"/>
          <p:cNvSpPr txBox="1">
            <a:spLocks noChangeArrowheads="1"/>
          </p:cNvSpPr>
          <p:nvPr/>
        </p:nvSpPr>
        <p:spPr bwMode="auto">
          <a:xfrm>
            <a:off x="323850" y="2636838"/>
            <a:ext cx="367188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GB" b="0">
                <a:solidFill>
                  <a:srgbClr val="010066"/>
                </a:solidFill>
              </a:rPr>
              <a:t>As well as a good diet, regular </a:t>
            </a:r>
            <a:r>
              <a:rPr lang="en-GB">
                <a:solidFill>
                  <a:srgbClr val="FF6600"/>
                </a:solidFill>
              </a:rPr>
              <a:t>weight-bearing exercise</a:t>
            </a:r>
            <a:r>
              <a:rPr lang="en-GB" b="0">
                <a:solidFill>
                  <a:srgbClr val="010066"/>
                </a:solidFill>
              </a:rPr>
              <a:t> can help to maintain bone density and strength.</a:t>
            </a:r>
            <a:endParaRPr lang="en-GB">
              <a:solidFill>
                <a:srgbClr val="010066"/>
              </a:solidFill>
            </a:endParaRPr>
          </a:p>
        </p:txBody>
      </p:sp>
      <p:sp>
        <p:nvSpPr>
          <p:cNvPr id="72713" name="Text Box 9"/>
          <p:cNvSpPr txBox="1">
            <a:spLocks noChangeArrowheads="1"/>
          </p:cNvSpPr>
          <p:nvPr/>
        </p:nvSpPr>
        <p:spPr bwMode="auto">
          <a:xfrm>
            <a:off x="323850" y="4581525"/>
            <a:ext cx="40322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GB" b="0">
                <a:solidFill>
                  <a:srgbClr val="010066"/>
                </a:solidFill>
              </a:rPr>
              <a:t>Weight-bearing exercise can include walking, jogging and ball or racket games.</a:t>
            </a:r>
            <a:endParaRPr lang="en-GB"/>
          </a:p>
        </p:txBody>
      </p:sp>
      <p:sp>
        <p:nvSpPr>
          <p:cNvPr id="72714" name="Text Box 10"/>
          <p:cNvSpPr txBox="1">
            <a:spLocks noChangeArrowheads="1"/>
          </p:cNvSpPr>
          <p:nvPr/>
        </p:nvSpPr>
        <p:spPr bwMode="auto">
          <a:xfrm>
            <a:off x="323850" y="908050"/>
            <a:ext cx="8820150"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b="0" dirty="0">
                <a:solidFill>
                  <a:srgbClr val="010066"/>
                </a:solidFill>
              </a:rPr>
              <a:t>After the age of 35, bone tissue begins to be broken down </a:t>
            </a:r>
            <a:br>
              <a:rPr lang="en-GB" b="0" dirty="0">
                <a:solidFill>
                  <a:srgbClr val="010066"/>
                </a:solidFill>
              </a:rPr>
            </a:br>
            <a:r>
              <a:rPr lang="en-GB" b="0" dirty="0">
                <a:solidFill>
                  <a:srgbClr val="010066"/>
                </a:solidFill>
              </a:rPr>
              <a:t>more quickly than it is replaced.</a:t>
            </a:r>
          </a:p>
          <a:p>
            <a:pPr>
              <a:spcBef>
                <a:spcPct val="30000"/>
              </a:spcBef>
            </a:pPr>
            <a:r>
              <a:rPr lang="en-GB" b="0" dirty="0">
                <a:solidFill>
                  <a:srgbClr val="010066"/>
                </a:solidFill>
              </a:rPr>
              <a:t>This means that bone density and strength begin to deteriorate. Osteoporosis can occur, where bones become very brittle.</a:t>
            </a:r>
          </a:p>
        </p:txBody>
      </p:sp>
      <p:pic>
        <p:nvPicPr>
          <p:cNvPr id="72715" name="Picture 11" descr="192073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781300"/>
            <a:ext cx="3992562"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6" name="Picture 12" descr="next_btn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7" name="Text Box 13"/>
          <p:cNvSpPr txBox="1">
            <a:spLocks noChangeArrowheads="1"/>
          </p:cNvSpPr>
          <p:nvPr/>
        </p:nvSpPr>
        <p:spPr bwMode="auto">
          <a:xfrm>
            <a:off x="827088" y="5949950"/>
            <a:ext cx="7559675" cy="485775"/>
          </a:xfrm>
          <a:prstGeom prst="rect">
            <a:avLst/>
          </a:prstGeom>
          <a:noFill/>
          <a:ln w="28575">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a:solidFill>
                  <a:schemeClr val="folHlink"/>
                </a:solidFill>
              </a:rPr>
              <a:t>Swimming does not help, as your weight is supported.</a:t>
            </a:r>
          </a:p>
        </p:txBody>
      </p:sp>
      <p:pic>
        <p:nvPicPr>
          <p:cNvPr id="15369" name="Picture 14" descr="not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8838" y="123825"/>
            <a:ext cx="6762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059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14">
                                            <p:txEl>
                                              <p:pRg st="1" end="1"/>
                                            </p:txEl>
                                          </p:spTgt>
                                        </p:tgtEl>
                                        <p:attrNameLst>
                                          <p:attrName>style.visibility</p:attrName>
                                        </p:attrNameLst>
                                      </p:cBhvr>
                                      <p:to>
                                        <p:strVal val="visible"/>
                                      </p:to>
                                    </p:set>
                                    <p:animEffect transition="in" filter="checkerboard(across)">
                                      <p:cBhvr>
                                        <p:cTn id="7" dur="500"/>
                                        <p:tgtEl>
                                          <p:spTgt spid="7271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11"/>
                                        </p:tgtEl>
                                        <p:attrNameLst>
                                          <p:attrName>style.visibility</p:attrName>
                                        </p:attrNameLst>
                                      </p:cBhvr>
                                      <p:to>
                                        <p:strVal val="visible"/>
                                      </p:to>
                                    </p:set>
                                    <p:animEffect transition="in" filter="checkerboard(across)">
                                      <p:cBhvr>
                                        <p:cTn id="12" dur="500"/>
                                        <p:tgtEl>
                                          <p:spTgt spid="72711"/>
                                        </p:tgtEl>
                                      </p:cBhvr>
                                    </p:animEffect>
                                  </p:childTnLst>
                                </p:cTn>
                              </p:par>
                              <p:par>
                                <p:cTn id="13" presetID="10" presetClass="entr" presetSubtype="0" fill="hold" nodeType="withEffect">
                                  <p:stCondLst>
                                    <p:cond delay="0"/>
                                  </p:stCondLst>
                                  <p:childTnLst>
                                    <p:set>
                                      <p:cBhvr>
                                        <p:cTn id="14" dur="1" fill="hold">
                                          <p:stCondLst>
                                            <p:cond delay="0"/>
                                          </p:stCondLst>
                                        </p:cTn>
                                        <p:tgtEl>
                                          <p:spTgt spid="72715"/>
                                        </p:tgtEl>
                                        <p:attrNameLst>
                                          <p:attrName>style.visibility</p:attrName>
                                        </p:attrNameLst>
                                      </p:cBhvr>
                                      <p:to>
                                        <p:strVal val="visible"/>
                                      </p:to>
                                    </p:set>
                                    <p:animEffect transition="in" filter="fade">
                                      <p:cBhvr>
                                        <p:cTn id="15" dur="500"/>
                                        <p:tgtEl>
                                          <p:spTgt spid="7271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72713"/>
                                        </p:tgtEl>
                                        <p:attrNameLst>
                                          <p:attrName>style.visibility</p:attrName>
                                        </p:attrNameLst>
                                      </p:cBhvr>
                                      <p:to>
                                        <p:strVal val="visible"/>
                                      </p:to>
                                    </p:set>
                                    <p:animEffect transition="in" filter="checkerboard(across)">
                                      <p:cBhvr>
                                        <p:cTn id="20" dur="500"/>
                                        <p:tgtEl>
                                          <p:spTgt spid="7271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2717"/>
                                        </p:tgtEl>
                                        <p:attrNameLst>
                                          <p:attrName>style.visibility</p:attrName>
                                        </p:attrNameLst>
                                      </p:cBhvr>
                                      <p:to>
                                        <p:strVal val="visible"/>
                                      </p:to>
                                    </p:set>
                                    <p:anim calcmode="lin" valueType="num">
                                      <p:cBhvr>
                                        <p:cTn id="25" dur="500" fill="hold"/>
                                        <p:tgtEl>
                                          <p:spTgt spid="72717"/>
                                        </p:tgtEl>
                                        <p:attrNameLst>
                                          <p:attrName>ppt_w</p:attrName>
                                        </p:attrNameLst>
                                      </p:cBhvr>
                                      <p:tavLst>
                                        <p:tav tm="0">
                                          <p:val>
                                            <p:fltVal val="0"/>
                                          </p:val>
                                        </p:tav>
                                        <p:tav tm="100000">
                                          <p:val>
                                            <p:strVal val="#ppt_w"/>
                                          </p:val>
                                        </p:tav>
                                      </p:tavLst>
                                    </p:anim>
                                    <p:anim calcmode="lin" valueType="num">
                                      <p:cBhvr>
                                        <p:cTn id="26" dur="500" fill="hold"/>
                                        <p:tgtEl>
                                          <p:spTgt spid="72717"/>
                                        </p:tgtEl>
                                        <p:attrNameLst>
                                          <p:attrName>ppt_h</p:attrName>
                                        </p:attrNameLst>
                                      </p:cBhvr>
                                      <p:tavLst>
                                        <p:tav tm="0">
                                          <p:val>
                                            <p:fltVal val="0"/>
                                          </p:val>
                                        </p:tav>
                                        <p:tav tm="100000">
                                          <p:val>
                                            <p:strVal val="#ppt_h"/>
                                          </p:val>
                                        </p:tav>
                                      </p:tavLst>
                                    </p:anim>
                                  </p:childTnLst>
                                </p:cTn>
                              </p:par>
                              <p:par>
                                <p:cTn id="27" presetID="1" presetClass="entr" presetSubtype="0" fill="hold" nodeType="withEffect">
                                  <p:stCondLst>
                                    <p:cond delay="0"/>
                                  </p:stCondLst>
                                  <p:childTnLst>
                                    <p:set>
                                      <p:cBhvr>
                                        <p:cTn id="28" dur="1" fill="hold">
                                          <p:stCondLst>
                                            <p:cond delay="0"/>
                                          </p:stCondLst>
                                        </p:cTn>
                                        <p:tgtEl>
                                          <p:spTgt spid="72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1" grpId="0"/>
      <p:bldP spid="72713" grpId="0"/>
      <p:bldP spid="72714" grpId="0" build="p"/>
      <p:bldP spid="727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eaLnBrk="1" hangingPunct="1"/>
            <a:r>
              <a:rPr lang="en-GB" smtClean="0"/>
              <a:t>Exam-style questions</a:t>
            </a:r>
          </a:p>
        </p:txBody>
      </p:sp>
      <p:sp>
        <p:nvSpPr>
          <p:cNvPr id="174086" name="Text Box 6"/>
          <p:cNvSpPr txBox="1">
            <a:spLocks noChangeArrowheads="1"/>
          </p:cNvSpPr>
          <p:nvPr/>
        </p:nvSpPr>
        <p:spPr bwMode="auto">
          <a:xfrm>
            <a:off x="323850" y="1628775"/>
            <a:ext cx="8569325" cy="1949450"/>
          </a:xfrm>
          <a:prstGeom prst="rect">
            <a:avLst/>
          </a:prstGeom>
          <a:noFill/>
          <a:ln w="3175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buFontTx/>
              <a:buAutoNum type="arabicPeriod" startAt="2"/>
            </a:pPr>
            <a:r>
              <a:rPr lang="en-GB" b="0">
                <a:solidFill>
                  <a:schemeClr val="folHlink"/>
                </a:solidFill>
              </a:rPr>
              <a:t>Bones perform a number of functions in the body.</a:t>
            </a:r>
          </a:p>
          <a:p>
            <a:pPr>
              <a:spcBef>
                <a:spcPct val="50000"/>
              </a:spcBef>
              <a:buFontTx/>
              <a:buAutoNum type="arabicPeriod" startAt="2"/>
            </a:pPr>
            <a:endParaRPr lang="en-GB" b="0">
              <a:solidFill>
                <a:schemeClr val="folHlink"/>
              </a:solidFill>
            </a:endParaRPr>
          </a:p>
          <a:p>
            <a:pPr>
              <a:spcBef>
                <a:spcPct val="50000"/>
              </a:spcBef>
            </a:pPr>
            <a:r>
              <a:rPr lang="en-GB" b="0">
                <a:solidFill>
                  <a:schemeClr val="folHlink"/>
                </a:solidFill>
              </a:rPr>
              <a:t/>
            </a:r>
            <a:br>
              <a:rPr lang="en-GB" b="0">
                <a:solidFill>
                  <a:schemeClr val="folHlink"/>
                </a:solidFill>
              </a:rPr>
            </a:br>
            <a:endParaRPr lang="en-GB" b="0">
              <a:solidFill>
                <a:schemeClr val="folHlink"/>
              </a:solidFill>
            </a:endParaRPr>
          </a:p>
        </p:txBody>
      </p:sp>
      <p:sp>
        <p:nvSpPr>
          <p:cNvPr id="174087" name="Text Box 7"/>
          <p:cNvSpPr txBox="1">
            <a:spLocks noChangeArrowheads="1"/>
          </p:cNvSpPr>
          <p:nvPr/>
        </p:nvSpPr>
        <p:spPr bwMode="auto">
          <a:xfrm>
            <a:off x="827088" y="2132013"/>
            <a:ext cx="7705725"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buFontTx/>
              <a:buAutoNum type="alphaLcParenR"/>
            </a:pPr>
            <a:r>
              <a:rPr lang="en-GB" b="0">
                <a:solidFill>
                  <a:schemeClr val="folHlink"/>
                </a:solidFill>
              </a:rPr>
              <a:t>Name two functions of the skeleton.</a:t>
            </a:r>
          </a:p>
          <a:p>
            <a:pPr>
              <a:spcBef>
                <a:spcPct val="30000"/>
              </a:spcBef>
              <a:buFontTx/>
              <a:buAutoNum type="alphaLcParenR"/>
            </a:pPr>
            <a:r>
              <a:rPr lang="en-GB" b="0">
                <a:solidFill>
                  <a:schemeClr val="folHlink"/>
                </a:solidFill>
              </a:rPr>
              <a:t>Give an example of a bone which performs each of the functions you listed above.</a:t>
            </a:r>
          </a:p>
        </p:txBody>
      </p:sp>
      <p:sp>
        <p:nvSpPr>
          <p:cNvPr id="174088" name="Text Box 8"/>
          <p:cNvSpPr txBox="1">
            <a:spLocks noChangeArrowheads="1"/>
          </p:cNvSpPr>
          <p:nvPr/>
        </p:nvSpPr>
        <p:spPr bwMode="auto">
          <a:xfrm>
            <a:off x="323850" y="3789363"/>
            <a:ext cx="8569325" cy="1949450"/>
          </a:xfrm>
          <a:prstGeom prst="rect">
            <a:avLst/>
          </a:prstGeom>
          <a:noFill/>
          <a:ln w="3175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a:solidFill>
                  <a:schemeClr val="folHlink"/>
                </a:solidFill>
              </a:rPr>
              <a:t>3.	Karim wants to become a professional basketball player.</a:t>
            </a:r>
          </a:p>
          <a:p>
            <a:pPr>
              <a:spcBef>
                <a:spcPct val="50000"/>
              </a:spcBef>
              <a:buFontTx/>
              <a:buChar char="•"/>
            </a:pPr>
            <a:endParaRPr lang="en-GB" b="0">
              <a:solidFill>
                <a:schemeClr val="folHlink"/>
              </a:solidFill>
            </a:endParaRPr>
          </a:p>
          <a:p>
            <a:pPr>
              <a:spcBef>
                <a:spcPct val="50000"/>
              </a:spcBef>
            </a:pPr>
            <a:r>
              <a:rPr lang="en-GB" b="0">
                <a:solidFill>
                  <a:schemeClr val="folHlink"/>
                </a:solidFill>
              </a:rPr>
              <a:t/>
            </a:r>
            <a:br>
              <a:rPr lang="en-GB" b="0">
                <a:solidFill>
                  <a:schemeClr val="folHlink"/>
                </a:solidFill>
              </a:rPr>
            </a:br>
            <a:endParaRPr lang="en-GB" b="0">
              <a:solidFill>
                <a:schemeClr val="folHlink"/>
              </a:solidFill>
            </a:endParaRPr>
          </a:p>
        </p:txBody>
      </p:sp>
      <p:sp>
        <p:nvSpPr>
          <p:cNvPr id="174090" name="Text Box 10"/>
          <p:cNvSpPr txBox="1">
            <a:spLocks noChangeArrowheads="1"/>
          </p:cNvSpPr>
          <p:nvPr/>
        </p:nvSpPr>
        <p:spPr bwMode="auto">
          <a:xfrm>
            <a:off x="827088" y="4292600"/>
            <a:ext cx="7705725"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buFontTx/>
              <a:buAutoNum type="alphaLcParenR"/>
            </a:pPr>
            <a:r>
              <a:rPr lang="en-GB" b="0">
                <a:solidFill>
                  <a:schemeClr val="folHlink"/>
                </a:solidFill>
              </a:rPr>
              <a:t>How may Karim’s skeleton affect his performance?</a:t>
            </a:r>
          </a:p>
          <a:p>
            <a:pPr>
              <a:spcBef>
                <a:spcPct val="30000"/>
              </a:spcBef>
              <a:buFontTx/>
              <a:buAutoNum type="alphaLcParenR"/>
            </a:pPr>
            <a:r>
              <a:rPr lang="en-GB" b="0">
                <a:solidFill>
                  <a:schemeClr val="folHlink"/>
                </a:solidFill>
              </a:rPr>
              <a:t>Suggest two things that Karim could do to make sure that his bones stay healthy as he gets older.</a:t>
            </a:r>
          </a:p>
        </p:txBody>
      </p:sp>
      <p:pic>
        <p:nvPicPr>
          <p:cNvPr id="174091" name="Picture 11"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12" descr="no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8838" y="123825"/>
            <a:ext cx="6762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883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086"/>
                                        </p:tgtEl>
                                        <p:attrNameLst>
                                          <p:attrName>style.visibility</p:attrName>
                                        </p:attrNameLst>
                                      </p:cBhvr>
                                      <p:to>
                                        <p:strVal val="visible"/>
                                      </p:to>
                                    </p:set>
                                    <p:animEffect transition="in" filter="dissolve">
                                      <p:cBhvr>
                                        <p:cTn id="7" dur="500"/>
                                        <p:tgtEl>
                                          <p:spTgt spid="174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087">
                                            <p:txEl>
                                              <p:pRg st="0" end="0"/>
                                            </p:txEl>
                                          </p:spTgt>
                                        </p:tgtEl>
                                        <p:attrNameLst>
                                          <p:attrName>style.visibility</p:attrName>
                                        </p:attrNameLst>
                                      </p:cBhvr>
                                      <p:to>
                                        <p:strVal val="visible"/>
                                      </p:to>
                                    </p:set>
                                    <p:animEffect transition="in" filter="dissolve">
                                      <p:cBhvr>
                                        <p:cTn id="12" dur="500"/>
                                        <p:tgtEl>
                                          <p:spTgt spid="1740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087">
                                            <p:txEl>
                                              <p:pRg st="1" end="1"/>
                                            </p:txEl>
                                          </p:spTgt>
                                        </p:tgtEl>
                                        <p:attrNameLst>
                                          <p:attrName>style.visibility</p:attrName>
                                        </p:attrNameLst>
                                      </p:cBhvr>
                                      <p:to>
                                        <p:strVal val="visible"/>
                                      </p:to>
                                    </p:set>
                                    <p:animEffect transition="in" filter="dissolve">
                                      <p:cBhvr>
                                        <p:cTn id="17" dur="500"/>
                                        <p:tgtEl>
                                          <p:spTgt spid="1740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088"/>
                                        </p:tgtEl>
                                        <p:attrNameLst>
                                          <p:attrName>style.visibility</p:attrName>
                                        </p:attrNameLst>
                                      </p:cBhvr>
                                      <p:to>
                                        <p:strVal val="visible"/>
                                      </p:to>
                                    </p:set>
                                    <p:animEffect transition="in" filter="dissolve">
                                      <p:cBhvr>
                                        <p:cTn id="22" dur="500"/>
                                        <p:tgtEl>
                                          <p:spTgt spid="1740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090">
                                            <p:txEl>
                                              <p:pRg st="0" end="0"/>
                                            </p:txEl>
                                          </p:spTgt>
                                        </p:tgtEl>
                                        <p:attrNameLst>
                                          <p:attrName>style.visibility</p:attrName>
                                        </p:attrNameLst>
                                      </p:cBhvr>
                                      <p:to>
                                        <p:strVal val="visible"/>
                                      </p:to>
                                    </p:set>
                                    <p:animEffect transition="in" filter="dissolve">
                                      <p:cBhvr>
                                        <p:cTn id="27" dur="500"/>
                                        <p:tgtEl>
                                          <p:spTgt spid="17409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4090">
                                            <p:txEl>
                                              <p:pRg st="1" end="1"/>
                                            </p:txEl>
                                          </p:spTgt>
                                        </p:tgtEl>
                                        <p:attrNameLst>
                                          <p:attrName>style.visibility</p:attrName>
                                        </p:attrNameLst>
                                      </p:cBhvr>
                                      <p:to>
                                        <p:strVal val="visible"/>
                                      </p:to>
                                    </p:set>
                                    <p:animEffect transition="in" filter="dissolve">
                                      <p:cBhvr>
                                        <p:cTn id="32" dur="500"/>
                                        <p:tgtEl>
                                          <p:spTgt spid="174090">
                                            <p:txEl>
                                              <p:pRg st="1" end="1"/>
                                            </p:txEl>
                                          </p:spTgt>
                                        </p:tgtEl>
                                      </p:cBhvr>
                                    </p:animEffect>
                                  </p:childTnLst>
                                </p:cTn>
                              </p:par>
                              <p:par>
                                <p:cTn id="33" presetID="1" presetClass="entr" presetSubtype="0" fill="hold" nodeType="withEffect">
                                  <p:stCondLst>
                                    <p:cond delay="0"/>
                                  </p:stCondLst>
                                  <p:childTnLst>
                                    <p:set>
                                      <p:cBhvr>
                                        <p:cTn id="34" dur="1" fill="hold">
                                          <p:stCondLst>
                                            <p:cond delay="0"/>
                                          </p:stCondLst>
                                        </p:cTn>
                                        <p:tgtEl>
                                          <p:spTgt spid="174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p:bldP spid="174087" grpId="0" build="p"/>
      <p:bldP spid="174088" grpId="0" animBg="1"/>
      <p:bldP spid="17409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a:xfrm>
            <a:off x="457200" y="8531"/>
            <a:ext cx="8229600" cy="1143000"/>
          </a:xfrm>
        </p:spPr>
        <p:txBody>
          <a:bodyPr/>
          <a:lstStyle/>
          <a:p>
            <a:r>
              <a:rPr lang="en-GB" dirty="0"/>
              <a:t>Functions of the skeleton</a:t>
            </a:r>
          </a:p>
        </p:txBody>
      </p:sp>
      <p:sp>
        <p:nvSpPr>
          <p:cNvPr id="149509" name="Text Box 5"/>
          <p:cNvSpPr txBox="1">
            <a:spLocks noChangeArrowheads="1"/>
          </p:cNvSpPr>
          <p:nvPr/>
        </p:nvSpPr>
        <p:spPr bwMode="auto">
          <a:xfrm>
            <a:off x="323850" y="908050"/>
            <a:ext cx="770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a:solidFill>
                  <a:srgbClr val="010066"/>
                </a:solidFill>
              </a:rPr>
              <a:t>The skeleton performs many functions in the body.</a:t>
            </a:r>
          </a:p>
        </p:txBody>
      </p:sp>
      <p:sp>
        <p:nvSpPr>
          <p:cNvPr id="149510" name="Text Box 6"/>
          <p:cNvSpPr txBox="1">
            <a:spLocks noChangeArrowheads="1"/>
          </p:cNvSpPr>
          <p:nvPr/>
        </p:nvSpPr>
        <p:spPr bwMode="auto">
          <a:xfrm>
            <a:off x="755650" y="1484313"/>
            <a:ext cx="4967288" cy="646331"/>
          </a:xfrm>
          <a:prstGeom prst="rect">
            <a:avLst/>
          </a:prstGeom>
          <a:solidFill>
            <a:srgbClr val="E1F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FF6600"/>
                </a:solidFill>
              </a:rPr>
              <a:t>Shape </a:t>
            </a:r>
            <a:r>
              <a:rPr lang="en-GB" b="0" dirty="0">
                <a:solidFill>
                  <a:schemeClr val="folHlink"/>
                </a:solidFill>
              </a:rPr>
              <a:t>– </a:t>
            </a:r>
            <a:r>
              <a:rPr lang="en-GB" b="0" dirty="0">
                <a:solidFill>
                  <a:srgbClr val="002060"/>
                </a:solidFill>
              </a:rPr>
              <a:t>The skeleton gives us our shape and determines our size.</a:t>
            </a:r>
          </a:p>
        </p:txBody>
      </p:sp>
      <p:sp>
        <p:nvSpPr>
          <p:cNvPr id="149511" name="Text Box 7"/>
          <p:cNvSpPr txBox="1">
            <a:spLocks noChangeArrowheads="1"/>
          </p:cNvSpPr>
          <p:nvPr/>
        </p:nvSpPr>
        <p:spPr bwMode="auto">
          <a:xfrm>
            <a:off x="755650" y="5199063"/>
            <a:ext cx="4967288" cy="646331"/>
          </a:xfrm>
          <a:prstGeom prst="rect">
            <a:avLst/>
          </a:prstGeom>
          <a:solidFill>
            <a:srgbClr val="FFE4C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FF6600"/>
                </a:solidFill>
              </a:rPr>
              <a:t>Blood cell production</a:t>
            </a:r>
            <a:r>
              <a:rPr lang="en-GB" b="0" dirty="0">
                <a:solidFill>
                  <a:schemeClr val="folHlink"/>
                </a:solidFill>
              </a:rPr>
              <a:t> – </a:t>
            </a:r>
            <a:r>
              <a:rPr lang="en-GB" b="0" dirty="0">
                <a:solidFill>
                  <a:srgbClr val="002060"/>
                </a:solidFill>
              </a:rPr>
              <a:t>blood cells are made in the bone marrow.</a:t>
            </a:r>
          </a:p>
        </p:txBody>
      </p:sp>
      <p:sp>
        <p:nvSpPr>
          <p:cNvPr id="149513" name="Text Box 9"/>
          <p:cNvSpPr txBox="1">
            <a:spLocks noChangeArrowheads="1"/>
          </p:cNvSpPr>
          <p:nvPr/>
        </p:nvSpPr>
        <p:spPr bwMode="auto">
          <a:xfrm>
            <a:off x="755650" y="4270375"/>
            <a:ext cx="7632700" cy="646331"/>
          </a:xfrm>
          <a:prstGeom prst="rect">
            <a:avLst/>
          </a:prstGeom>
          <a:solidFill>
            <a:srgbClr val="FFDD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FF6600"/>
                </a:solidFill>
              </a:rPr>
              <a:t>Movement</a:t>
            </a:r>
            <a:r>
              <a:rPr lang="en-GB" b="0" dirty="0">
                <a:solidFill>
                  <a:schemeClr val="folHlink"/>
                </a:solidFill>
              </a:rPr>
              <a:t> – </a:t>
            </a:r>
            <a:r>
              <a:rPr lang="en-GB" b="0" dirty="0">
                <a:solidFill>
                  <a:srgbClr val="002060"/>
                </a:solidFill>
              </a:rPr>
              <a:t>The skeleton allows us to move. Muscles are attached to the bones and move them as levers.</a:t>
            </a:r>
          </a:p>
        </p:txBody>
      </p:sp>
      <p:sp>
        <p:nvSpPr>
          <p:cNvPr id="149514" name="Text Box 10"/>
          <p:cNvSpPr txBox="1">
            <a:spLocks noChangeArrowheads="1"/>
          </p:cNvSpPr>
          <p:nvPr/>
        </p:nvSpPr>
        <p:spPr bwMode="auto">
          <a:xfrm>
            <a:off x="755650" y="3341688"/>
            <a:ext cx="6192838" cy="646331"/>
          </a:xfrm>
          <a:prstGeom prst="rect">
            <a:avLst/>
          </a:prstGeom>
          <a:solidFill>
            <a:srgbClr val="E8DD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FF6600"/>
                </a:solidFill>
              </a:rPr>
              <a:t>Protection</a:t>
            </a:r>
            <a:r>
              <a:rPr lang="en-GB" b="0" dirty="0">
                <a:solidFill>
                  <a:schemeClr val="folHlink"/>
                </a:solidFill>
              </a:rPr>
              <a:t> – </a:t>
            </a:r>
            <a:r>
              <a:rPr lang="en-GB" b="0" dirty="0">
                <a:solidFill>
                  <a:srgbClr val="002060"/>
                </a:solidFill>
              </a:rPr>
              <a:t>The skeleton protects delicate parts of the body like the brain and lungs.</a:t>
            </a:r>
          </a:p>
        </p:txBody>
      </p:sp>
      <p:pic>
        <p:nvPicPr>
          <p:cNvPr id="149515" name="Picture 11"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149516" name="Text Box 12"/>
          <p:cNvSpPr txBox="1">
            <a:spLocks noChangeArrowheads="1"/>
          </p:cNvSpPr>
          <p:nvPr/>
        </p:nvSpPr>
        <p:spPr bwMode="auto">
          <a:xfrm>
            <a:off x="755650" y="2413000"/>
            <a:ext cx="4392613" cy="646331"/>
          </a:xfrm>
          <a:prstGeom prst="rect">
            <a:avLst/>
          </a:prstGeom>
          <a:solidFill>
            <a:srgbClr val="DEE7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FF6600"/>
                </a:solidFill>
              </a:rPr>
              <a:t>Support</a:t>
            </a:r>
            <a:r>
              <a:rPr lang="en-GB" b="0" dirty="0">
                <a:solidFill>
                  <a:schemeClr val="folHlink"/>
                </a:solidFill>
              </a:rPr>
              <a:t> – </a:t>
            </a:r>
            <a:r>
              <a:rPr lang="en-GB" b="0" dirty="0">
                <a:solidFill>
                  <a:srgbClr val="002060"/>
                </a:solidFill>
              </a:rPr>
              <a:t>The skeleton supports muscles and organs.</a:t>
            </a:r>
          </a:p>
        </p:txBody>
      </p:sp>
      <p:grpSp>
        <p:nvGrpSpPr>
          <p:cNvPr id="149519" name="Group 15"/>
          <p:cNvGrpSpPr>
            <a:grpSpLocks/>
          </p:cNvGrpSpPr>
          <p:nvPr/>
        </p:nvGrpSpPr>
        <p:grpSpPr bwMode="auto">
          <a:xfrm>
            <a:off x="250825" y="1484313"/>
            <a:ext cx="576263" cy="457200"/>
            <a:chOff x="4218" y="1117"/>
            <a:chExt cx="363" cy="288"/>
          </a:xfrm>
        </p:grpSpPr>
        <p:sp>
          <p:nvSpPr>
            <p:cNvPr id="149517" name="Oval 13"/>
            <p:cNvSpPr>
              <a:spLocks noChangeArrowheads="1"/>
            </p:cNvSpPr>
            <p:nvPr/>
          </p:nvSpPr>
          <p:spPr bwMode="auto">
            <a:xfrm>
              <a:off x="4263" y="1124"/>
              <a:ext cx="273" cy="273"/>
            </a:xfrm>
            <a:prstGeom prst="ellipse">
              <a:avLst/>
            </a:prstGeom>
            <a:solidFill>
              <a:srgbClr val="3236C6"/>
            </a:solidFill>
            <a:ln w="38100">
              <a:solidFill>
                <a:srgbClr val="798CE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18" name="Text Box 14"/>
            <p:cNvSpPr txBox="1">
              <a:spLocks noChangeArrowheads="1"/>
            </p:cNvSpPr>
            <p:nvPr/>
          </p:nvSpPr>
          <p:spPr bwMode="auto">
            <a:xfrm>
              <a:off x="4218" y="1117"/>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chemeClr val="bg1"/>
                  </a:solidFill>
                </a:rPr>
                <a:t>1</a:t>
              </a:r>
            </a:p>
          </p:txBody>
        </p:sp>
      </p:grpSp>
      <p:grpSp>
        <p:nvGrpSpPr>
          <p:cNvPr id="149520" name="Group 16"/>
          <p:cNvGrpSpPr>
            <a:grpSpLocks/>
          </p:cNvGrpSpPr>
          <p:nvPr/>
        </p:nvGrpSpPr>
        <p:grpSpPr bwMode="auto">
          <a:xfrm>
            <a:off x="250825" y="2420938"/>
            <a:ext cx="576263" cy="457200"/>
            <a:chOff x="4218" y="1117"/>
            <a:chExt cx="363" cy="288"/>
          </a:xfrm>
        </p:grpSpPr>
        <p:sp>
          <p:nvSpPr>
            <p:cNvPr id="149521" name="Oval 17"/>
            <p:cNvSpPr>
              <a:spLocks noChangeArrowheads="1"/>
            </p:cNvSpPr>
            <p:nvPr/>
          </p:nvSpPr>
          <p:spPr bwMode="auto">
            <a:xfrm>
              <a:off x="4263" y="1124"/>
              <a:ext cx="273" cy="273"/>
            </a:xfrm>
            <a:prstGeom prst="ellipse">
              <a:avLst/>
            </a:prstGeom>
            <a:solidFill>
              <a:srgbClr val="3236C6"/>
            </a:solidFill>
            <a:ln w="38100">
              <a:solidFill>
                <a:srgbClr val="798CE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22" name="Text Box 18"/>
            <p:cNvSpPr txBox="1">
              <a:spLocks noChangeArrowheads="1"/>
            </p:cNvSpPr>
            <p:nvPr/>
          </p:nvSpPr>
          <p:spPr bwMode="auto">
            <a:xfrm>
              <a:off x="4218" y="1117"/>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chemeClr val="bg1"/>
                  </a:solidFill>
                </a:rPr>
                <a:t>2</a:t>
              </a:r>
            </a:p>
          </p:txBody>
        </p:sp>
      </p:grpSp>
      <p:grpSp>
        <p:nvGrpSpPr>
          <p:cNvPr id="149523" name="Group 19"/>
          <p:cNvGrpSpPr>
            <a:grpSpLocks/>
          </p:cNvGrpSpPr>
          <p:nvPr/>
        </p:nvGrpSpPr>
        <p:grpSpPr bwMode="auto">
          <a:xfrm>
            <a:off x="250825" y="3332163"/>
            <a:ext cx="576263" cy="457200"/>
            <a:chOff x="4218" y="1117"/>
            <a:chExt cx="363" cy="288"/>
          </a:xfrm>
        </p:grpSpPr>
        <p:sp>
          <p:nvSpPr>
            <p:cNvPr id="149524" name="Oval 20"/>
            <p:cNvSpPr>
              <a:spLocks noChangeArrowheads="1"/>
            </p:cNvSpPr>
            <p:nvPr/>
          </p:nvSpPr>
          <p:spPr bwMode="auto">
            <a:xfrm>
              <a:off x="4263" y="1124"/>
              <a:ext cx="273" cy="273"/>
            </a:xfrm>
            <a:prstGeom prst="ellipse">
              <a:avLst/>
            </a:prstGeom>
            <a:solidFill>
              <a:srgbClr val="3236C6"/>
            </a:solidFill>
            <a:ln w="38100">
              <a:solidFill>
                <a:srgbClr val="798CE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25" name="Text Box 21"/>
            <p:cNvSpPr txBox="1">
              <a:spLocks noChangeArrowheads="1"/>
            </p:cNvSpPr>
            <p:nvPr/>
          </p:nvSpPr>
          <p:spPr bwMode="auto">
            <a:xfrm>
              <a:off x="4218" y="1117"/>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chemeClr val="bg1"/>
                  </a:solidFill>
                </a:rPr>
                <a:t>3</a:t>
              </a:r>
            </a:p>
          </p:txBody>
        </p:sp>
      </p:grpSp>
      <p:grpSp>
        <p:nvGrpSpPr>
          <p:cNvPr id="149526" name="Group 22"/>
          <p:cNvGrpSpPr>
            <a:grpSpLocks/>
          </p:cNvGrpSpPr>
          <p:nvPr/>
        </p:nvGrpSpPr>
        <p:grpSpPr bwMode="auto">
          <a:xfrm>
            <a:off x="250825" y="4221163"/>
            <a:ext cx="576263" cy="457200"/>
            <a:chOff x="4218" y="1117"/>
            <a:chExt cx="363" cy="288"/>
          </a:xfrm>
        </p:grpSpPr>
        <p:sp>
          <p:nvSpPr>
            <p:cNvPr id="149527" name="Oval 23"/>
            <p:cNvSpPr>
              <a:spLocks noChangeArrowheads="1"/>
            </p:cNvSpPr>
            <p:nvPr/>
          </p:nvSpPr>
          <p:spPr bwMode="auto">
            <a:xfrm>
              <a:off x="4263" y="1124"/>
              <a:ext cx="273" cy="273"/>
            </a:xfrm>
            <a:prstGeom prst="ellipse">
              <a:avLst/>
            </a:prstGeom>
            <a:solidFill>
              <a:srgbClr val="3236C6"/>
            </a:solidFill>
            <a:ln w="38100">
              <a:solidFill>
                <a:srgbClr val="798CE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28" name="Text Box 24"/>
            <p:cNvSpPr txBox="1">
              <a:spLocks noChangeArrowheads="1"/>
            </p:cNvSpPr>
            <p:nvPr/>
          </p:nvSpPr>
          <p:spPr bwMode="auto">
            <a:xfrm>
              <a:off x="4218" y="1117"/>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chemeClr val="bg1"/>
                  </a:solidFill>
                </a:rPr>
                <a:t>4</a:t>
              </a:r>
            </a:p>
          </p:txBody>
        </p:sp>
      </p:grpSp>
      <p:grpSp>
        <p:nvGrpSpPr>
          <p:cNvPr id="149529" name="Group 25"/>
          <p:cNvGrpSpPr>
            <a:grpSpLocks/>
          </p:cNvGrpSpPr>
          <p:nvPr/>
        </p:nvGrpSpPr>
        <p:grpSpPr bwMode="auto">
          <a:xfrm>
            <a:off x="250825" y="5157788"/>
            <a:ext cx="576263" cy="457200"/>
            <a:chOff x="4218" y="1117"/>
            <a:chExt cx="363" cy="288"/>
          </a:xfrm>
        </p:grpSpPr>
        <p:sp>
          <p:nvSpPr>
            <p:cNvPr id="149530" name="Oval 26"/>
            <p:cNvSpPr>
              <a:spLocks noChangeArrowheads="1"/>
            </p:cNvSpPr>
            <p:nvPr/>
          </p:nvSpPr>
          <p:spPr bwMode="auto">
            <a:xfrm>
              <a:off x="4263" y="1124"/>
              <a:ext cx="273" cy="273"/>
            </a:xfrm>
            <a:prstGeom prst="ellipse">
              <a:avLst/>
            </a:prstGeom>
            <a:solidFill>
              <a:srgbClr val="3236C6"/>
            </a:solidFill>
            <a:ln w="38100">
              <a:solidFill>
                <a:srgbClr val="798CE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531" name="Text Box 27"/>
            <p:cNvSpPr txBox="1">
              <a:spLocks noChangeArrowheads="1"/>
            </p:cNvSpPr>
            <p:nvPr/>
          </p:nvSpPr>
          <p:spPr bwMode="auto">
            <a:xfrm>
              <a:off x="4218" y="1117"/>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solidFill>
                    <a:schemeClr val="bg1"/>
                  </a:solidFill>
                </a:rPr>
                <a:t>5</a:t>
              </a:r>
            </a:p>
          </p:txBody>
        </p:sp>
      </p:grpSp>
    </p:spTree>
    <p:extLst>
      <p:ext uri="{BB962C8B-B14F-4D97-AF65-F5344CB8AC3E}">
        <p14:creationId xmlns:p14="http://schemas.microsoft.com/office/powerpoint/2010/main" val="438605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10"/>
                                        </p:tgtEl>
                                        <p:attrNameLst>
                                          <p:attrName>style.visibility</p:attrName>
                                        </p:attrNameLst>
                                      </p:cBhvr>
                                      <p:to>
                                        <p:strVal val="visible"/>
                                      </p:to>
                                    </p:set>
                                    <p:anim calcmode="lin" valueType="num">
                                      <p:cBhvr additive="base">
                                        <p:cTn id="7" dur="500" fill="hold"/>
                                        <p:tgtEl>
                                          <p:spTgt spid="149510"/>
                                        </p:tgtEl>
                                        <p:attrNameLst>
                                          <p:attrName>ppt_x</p:attrName>
                                        </p:attrNameLst>
                                      </p:cBhvr>
                                      <p:tavLst>
                                        <p:tav tm="0">
                                          <p:val>
                                            <p:strVal val="#ppt_x"/>
                                          </p:val>
                                        </p:tav>
                                        <p:tav tm="100000">
                                          <p:val>
                                            <p:strVal val="#ppt_x"/>
                                          </p:val>
                                        </p:tav>
                                      </p:tavLst>
                                    </p:anim>
                                    <p:anim calcmode="lin" valueType="num">
                                      <p:cBhvr additive="base">
                                        <p:cTn id="8" dur="500" fill="hold"/>
                                        <p:tgtEl>
                                          <p:spTgt spid="1495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9516"/>
                                        </p:tgtEl>
                                        <p:attrNameLst>
                                          <p:attrName>style.visibility</p:attrName>
                                        </p:attrNameLst>
                                      </p:cBhvr>
                                      <p:to>
                                        <p:strVal val="visible"/>
                                      </p:to>
                                    </p:set>
                                    <p:anim calcmode="lin" valueType="num">
                                      <p:cBhvr additive="base">
                                        <p:cTn id="13" dur="500" fill="hold"/>
                                        <p:tgtEl>
                                          <p:spTgt spid="149516"/>
                                        </p:tgtEl>
                                        <p:attrNameLst>
                                          <p:attrName>ppt_x</p:attrName>
                                        </p:attrNameLst>
                                      </p:cBhvr>
                                      <p:tavLst>
                                        <p:tav tm="0">
                                          <p:val>
                                            <p:strVal val="#ppt_x"/>
                                          </p:val>
                                        </p:tav>
                                        <p:tav tm="100000">
                                          <p:val>
                                            <p:strVal val="#ppt_x"/>
                                          </p:val>
                                        </p:tav>
                                      </p:tavLst>
                                    </p:anim>
                                    <p:anim calcmode="lin" valueType="num">
                                      <p:cBhvr additive="base">
                                        <p:cTn id="14" dur="500" fill="hold"/>
                                        <p:tgtEl>
                                          <p:spTgt spid="1495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9514"/>
                                        </p:tgtEl>
                                        <p:attrNameLst>
                                          <p:attrName>style.visibility</p:attrName>
                                        </p:attrNameLst>
                                      </p:cBhvr>
                                      <p:to>
                                        <p:strVal val="visible"/>
                                      </p:to>
                                    </p:set>
                                    <p:anim calcmode="lin" valueType="num">
                                      <p:cBhvr additive="base">
                                        <p:cTn id="19" dur="500" fill="hold"/>
                                        <p:tgtEl>
                                          <p:spTgt spid="149514"/>
                                        </p:tgtEl>
                                        <p:attrNameLst>
                                          <p:attrName>ppt_x</p:attrName>
                                        </p:attrNameLst>
                                      </p:cBhvr>
                                      <p:tavLst>
                                        <p:tav tm="0">
                                          <p:val>
                                            <p:strVal val="#ppt_x"/>
                                          </p:val>
                                        </p:tav>
                                        <p:tav tm="100000">
                                          <p:val>
                                            <p:strVal val="#ppt_x"/>
                                          </p:val>
                                        </p:tav>
                                      </p:tavLst>
                                    </p:anim>
                                    <p:anim calcmode="lin" valueType="num">
                                      <p:cBhvr additive="base">
                                        <p:cTn id="20" dur="500" fill="hold"/>
                                        <p:tgtEl>
                                          <p:spTgt spid="1495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9513"/>
                                        </p:tgtEl>
                                        <p:attrNameLst>
                                          <p:attrName>style.visibility</p:attrName>
                                        </p:attrNameLst>
                                      </p:cBhvr>
                                      <p:to>
                                        <p:strVal val="visible"/>
                                      </p:to>
                                    </p:set>
                                    <p:anim calcmode="lin" valueType="num">
                                      <p:cBhvr additive="base">
                                        <p:cTn id="25" dur="500" fill="hold"/>
                                        <p:tgtEl>
                                          <p:spTgt spid="149513"/>
                                        </p:tgtEl>
                                        <p:attrNameLst>
                                          <p:attrName>ppt_x</p:attrName>
                                        </p:attrNameLst>
                                      </p:cBhvr>
                                      <p:tavLst>
                                        <p:tav tm="0">
                                          <p:val>
                                            <p:strVal val="#ppt_x"/>
                                          </p:val>
                                        </p:tav>
                                        <p:tav tm="100000">
                                          <p:val>
                                            <p:strVal val="#ppt_x"/>
                                          </p:val>
                                        </p:tav>
                                      </p:tavLst>
                                    </p:anim>
                                    <p:anim calcmode="lin" valueType="num">
                                      <p:cBhvr additive="base">
                                        <p:cTn id="26" dur="500" fill="hold"/>
                                        <p:tgtEl>
                                          <p:spTgt spid="14951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9511"/>
                                        </p:tgtEl>
                                        <p:attrNameLst>
                                          <p:attrName>style.visibility</p:attrName>
                                        </p:attrNameLst>
                                      </p:cBhvr>
                                      <p:to>
                                        <p:strVal val="visible"/>
                                      </p:to>
                                    </p:set>
                                    <p:anim calcmode="lin" valueType="num">
                                      <p:cBhvr additive="base">
                                        <p:cTn id="31" dur="500" fill="hold"/>
                                        <p:tgtEl>
                                          <p:spTgt spid="149511"/>
                                        </p:tgtEl>
                                        <p:attrNameLst>
                                          <p:attrName>ppt_x</p:attrName>
                                        </p:attrNameLst>
                                      </p:cBhvr>
                                      <p:tavLst>
                                        <p:tav tm="0">
                                          <p:val>
                                            <p:strVal val="#ppt_x"/>
                                          </p:val>
                                        </p:tav>
                                        <p:tav tm="100000">
                                          <p:val>
                                            <p:strVal val="#ppt_x"/>
                                          </p:val>
                                        </p:tav>
                                      </p:tavLst>
                                    </p:anim>
                                    <p:anim calcmode="lin" valueType="num">
                                      <p:cBhvr additive="base">
                                        <p:cTn id="32" dur="500" fill="hold"/>
                                        <p:tgtEl>
                                          <p:spTgt spid="149511"/>
                                        </p:tgtEl>
                                        <p:attrNameLst>
                                          <p:attrName>ppt_y</p:attrName>
                                        </p:attrNameLst>
                                      </p:cBhvr>
                                      <p:tavLst>
                                        <p:tav tm="0">
                                          <p:val>
                                            <p:strVal val="1+#ppt_h/2"/>
                                          </p:val>
                                        </p:tav>
                                        <p:tav tm="100000">
                                          <p:val>
                                            <p:strVal val="#ppt_y"/>
                                          </p:val>
                                        </p:tav>
                                      </p:tavLst>
                                    </p:anim>
                                  </p:childTnLst>
                                </p:cTn>
                              </p:par>
                              <p:par>
                                <p:cTn id="33" presetID="1" presetClass="entr" presetSubtype="0" fill="hold" nodeType="withEffect">
                                  <p:stCondLst>
                                    <p:cond delay="0"/>
                                  </p:stCondLst>
                                  <p:childTnLst>
                                    <p:set>
                                      <p:cBhvr>
                                        <p:cTn id="34" dur="1" fill="hold">
                                          <p:stCondLst>
                                            <p:cond delay="0"/>
                                          </p:stCondLst>
                                        </p:cTn>
                                        <p:tgtEl>
                                          <p:spTgt spid="149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animBg="1"/>
      <p:bldP spid="149511" grpId="0" animBg="1"/>
      <p:bldP spid="149513" grpId="0" animBg="1"/>
      <p:bldP spid="149514" grpId="0" animBg="1"/>
      <p:bldP spid="1495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3400" y="-171400"/>
            <a:ext cx="8229600" cy="1600200"/>
          </a:xfrm>
        </p:spPr>
        <p:txBody>
          <a:bodyPr/>
          <a:lstStyle/>
          <a:p>
            <a:r>
              <a:rPr lang="en-GB" dirty="0"/>
              <a:t>Shape and size</a:t>
            </a:r>
            <a:endParaRPr lang="en-US" dirty="0"/>
          </a:p>
        </p:txBody>
      </p:sp>
      <p:sp>
        <p:nvSpPr>
          <p:cNvPr id="49161" name="Text Box 9"/>
          <p:cNvSpPr txBox="1">
            <a:spLocks noChangeArrowheads="1"/>
          </p:cNvSpPr>
          <p:nvPr/>
        </p:nvSpPr>
        <p:spPr bwMode="auto">
          <a:xfrm>
            <a:off x="360362" y="1547091"/>
            <a:ext cx="813593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GB" b="0" dirty="0">
                <a:solidFill>
                  <a:srgbClr val="010066"/>
                </a:solidFill>
              </a:rPr>
              <a:t>Your skeleton affects your body shape and size</a:t>
            </a:r>
            <a:r>
              <a:rPr lang="en-GB" b="0" dirty="0" smtClean="0">
                <a:solidFill>
                  <a:srgbClr val="010066"/>
                </a:solidFill>
              </a:rPr>
              <a:t>.</a:t>
            </a:r>
          </a:p>
          <a:p>
            <a:pPr>
              <a:spcBef>
                <a:spcPct val="25000"/>
              </a:spcBef>
            </a:pPr>
            <a:endParaRPr lang="en-GB" b="0" dirty="0">
              <a:solidFill>
                <a:srgbClr val="010066"/>
              </a:solidFill>
            </a:endParaRPr>
          </a:p>
          <a:p>
            <a:pPr>
              <a:spcBef>
                <a:spcPct val="25000"/>
              </a:spcBef>
            </a:pPr>
            <a:r>
              <a:rPr lang="en-GB" b="0" dirty="0">
                <a:solidFill>
                  <a:srgbClr val="010066"/>
                </a:solidFill>
              </a:rPr>
              <a:t>Bones play an important part in determining your </a:t>
            </a:r>
            <a:r>
              <a:rPr lang="en-GB" dirty="0">
                <a:solidFill>
                  <a:srgbClr val="FF6600"/>
                </a:solidFill>
              </a:rPr>
              <a:t>height</a:t>
            </a:r>
            <a:r>
              <a:rPr lang="en-GB" b="0" dirty="0">
                <a:solidFill>
                  <a:srgbClr val="010066"/>
                </a:solidFill>
              </a:rPr>
              <a:t> and </a:t>
            </a:r>
            <a:r>
              <a:rPr lang="en-GB" dirty="0">
                <a:solidFill>
                  <a:srgbClr val="FF6600"/>
                </a:solidFill>
              </a:rPr>
              <a:t>build</a:t>
            </a:r>
            <a:r>
              <a:rPr lang="en-GB" b="0" dirty="0">
                <a:solidFill>
                  <a:srgbClr val="010066"/>
                </a:solidFill>
              </a:rPr>
              <a:t>. People with long, light bones are usually tall and thin, whilst people with short, thick bones are likely to be short and more heavily built</a:t>
            </a:r>
            <a:r>
              <a:rPr lang="en-GB" b="0" dirty="0" smtClean="0">
                <a:solidFill>
                  <a:srgbClr val="010066"/>
                </a:solidFill>
              </a:rPr>
              <a:t>.</a:t>
            </a:r>
          </a:p>
          <a:p>
            <a:pPr>
              <a:spcBef>
                <a:spcPct val="25000"/>
              </a:spcBef>
            </a:pPr>
            <a:endParaRPr lang="en-GB" dirty="0">
              <a:solidFill>
                <a:srgbClr val="010066"/>
              </a:solidFill>
            </a:endParaRPr>
          </a:p>
          <a:p>
            <a:pPr>
              <a:spcBef>
                <a:spcPct val="25000"/>
              </a:spcBef>
            </a:pPr>
            <a:endParaRPr lang="en-GB" b="0" dirty="0">
              <a:solidFill>
                <a:srgbClr val="010066"/>
              </a:solidFill>
            </a:endParaRPr>
          </a:p>
        </p:txBody>
      </p:sp>
      <p:sp>
        <p:nvSpPr>
          <p:cNvPr id="49163" name="Text Box 11"/>
          <p:cNvSpPr txBox="1">
            <a:spLocks noChangeArrowheads="1"/>
          </p:cNvSpPr>
          <p:nvPr/>
        </p:nvSpPr>
        <p:spPr bwMode="auto">
          <a:xfrm>
            <a:off x="323850" y="3029527"/>
            <a:ext cx="8208963" cy="126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endParaRPr lang="en-GB" b="0" dirty="0" smtClean="0">
              <a:solidFill>
                <a:srgbClr val="010066"/>
              </a:solidFill>
            </a:endParaRPr>
          </a:p>
          <a:p>
            <a:pPr>
              <a:spcBef>
                <a:spcPct val="25000"/>
              </a:spcBef>
            </a:pPr>
            <a:r>
              <a:rPr lang="en-GB" b="0" dirty="0" smtClean="0">
                <a:solidFill>
                  <a:srgbClr val="010066"/>
                </a:solidFill>
              </a:rPr>
              <a:t>Some </a:t>
            </a:r>
            <a:r>
              <a:rPr lang="en-GB" b="0" dirty="0">
                <a:solidFill>
                  <a:srgbClr val="010066"/>
                </a:solidFill>
              </a:rPr>
              <a:t>sports are more suited to people of a particular size or body shape. This means that your skeleton and bone size can </a:t>
            </a:r>
            <a:r>
              <a:rPr lang="en-GB" dirty="0">
                <a:solidFill>
                  <a:srgbClr val="002060"/>
                </a:solidFill>
              </a:rPr>
              <a:t>affect your </a:t>
            </a:r>
            <a:r>
              <a:rPr lang="en-GB" dirty="0">
                <a:solidFill>
                  <a:srgbClr val="FF6600"/>
                </a:solidFill>
              </a:rPr>
              <a:t>performance</a:t>
            </a:r>
            <a:r>
              <a:rPr lang="en-GB" b="0" dirty="0">
                <a:solidFill>
                  <a:srgbClr val="010066"/>
                </a:solidFill>
              </a:rPr>
              <a:t> in different sports.</a:t>
            </a:r>
          </a:p>
        </p:txBody>
      </p:sp>
      <p:pic>
        <p:nvPicPr>
          <p:cNvPr id="49165" name="Picture 13"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pic>
        <p:nvPicPr>
          <p:cNvPr id="49166" name="Picture 14" descr="weightlif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4368800"/>
            <a:ext cx="3816350" cy="2151063"/>
          </a:xfrm>
          <a:prstGeom prst="rect">
            <a:avLst/>
          </a:prstGeom>
          <a:noFill/>
          <a:extLst>
            <a:ext uri="{909E8E84-426E-40DD-AFC4-6F175D3DCCD1}">
              <a14:hiddenFill xmlns:a14="http://schemas.microsoft.com/office/drawing/2010/main">
                <a:solidFill>
                  <a:srgbClr val="FFFFFF"/>
                </a:solidFill>
              </a14:hiddenFill>
            </a:ext>
          </a:extLst>
        </p:spPr>
      </p:pic>
      <p:sp>
        <p:nvSpPr>
          <p:cNvPr id="49167" name="Text Box 15"/>
          <p:cNvSpPr txBox="1">
            <a:spLocks noChangeArrowheads="1"/>
          </p:cNvSpPr>
          <p:nvPr/>
        </p:nvSpPr>
        <p:spPr bwMode="auto">
          <a:xfrm>
            <a:off x="323850" y="4589030"/>
            <a:ext cx="36718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GB" b="0" dirty="0">
                <a:solidFill>
                  <a:srgbClr val="010066"/>
                </a:solidFill>
              </a:rPr>
              <a:t>For example, weightlifting </a:t>
            </a:r>
            <a:br>
              <a:rPr lang="en-GB" b="0" dirty="0">
                <a:solidFill>
                  <a:srgbClr val="010066"/>
                </a:solidFill>
              </a:rPr>
            </a:br>
            <a:r>
              <a:rPr lang="en-GB" b="0" dirty="0">
                <a:solidFill>
                  <a:srgbClr val="010066"/>
                </a:solidFill>
              </a:rPr>
              <a:t>favours individuals with </a:t>
            </a:r>
            <a:br>
              <a:rPr lang="en-GB" b="0" dirty="0">
                <a:solidFill>
                  <a:srgbClr val="010066"/>
                </a:solidFill>
              </a:rPr>
            </a:br>
            <a:r>
              <a:rPr lang="en-GB" b="0" dirty="0">
                <a:solidFill>
                  <a:srgbClr val="010066"/>
                </a:solidFill>
              </a:rPr>
              <a:t>strong, heavy bones.</a:t>
            </a:r>
            <a:endParaRPr lang="en-GB" dirty="0"/>
          </a:p>
        </p:txBody>
      </p:sp>
    </p:spTree>
    <p:extLst>
      <p:ext uri="{BB962C8B-B14F-4D97-AF65-F5344CB8AC3E}">
        <p14:creationId xmlns:p14="http://schemas.microsoft.com/office/powerpoint/2010/main" val="1636972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61">
                                            <p:txEl>
                                              <p:pRg st="2" end="2"/>
                                            </p:txEl>
                                          </p:spTgt>
                                        </p:tgtEl>
                                        <p:attrNameLst>
                                          <p:attrName>style.visibility</p:attrName>
                                        </p:attrNameLst>
                                      </p:cBhvr>
                                      <p:to>
                                        <p:strVal val="visible"/>
                                      </p:to>
                                    </p:set>
                                    <p:animEffect transition="in" filter="checkerboard(across)">
                                      <p:cBhvr>
                                        <p:cTn id="7" dur="500"/>
                                        <p:tgtEl>
                                          <p:spTgt spid="4916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163"/>
                                        </p:tgtEl>
                                        <p:attrNameLst>
                                          <p:attrName>style.visibility</p:attrName>
                                        </p:attrNameLst>
                                      </p:cBhvr>
                                      <p:to>
                                        <p:strVal val="visible"/>
                                      </p:to>
                                    </p:set>
                                    <p:animEffect transition="in" filter="checkerboard(across)">
                                      <p:cBhvr>
                                        <p:cTn id="12" dur="500"/>
                                        <p:tgtEl>
                                          <p:spTgt spid="491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167"/>
                                        </p:tgtEl>
                                        <p:attrNameLst>
                                          <p:attrName>style.visibility</p:attrName>
                                        </p:attrNameLst>
                                      </p:cBhvr>
                                      <p:to>
                                        <p:strVal val="visible"/>
                                      </p:to>
                                    </p:set>
                                    <p:animEffect transition="in" filter="checkerboard(across)">
                                      <p:cBhvr>
                                        <p:cTn id="17" dur="500"/>
                                        <p:tgtEl>
                                          <p:spTgt spid="49167"/>
                                        </p:tgtEl>
                                      </p:cBhvr>
                                    </p:animEffect>
                                  </p:childTnLst>
                                </p:cTn>
                              </p:par>
                              <p:par>
                                <p:cTn id="18" presetID="10" presetClass="entr" presetSubtype="0" fill="hold" nodeType="withEffect">
                                  <p:stCondLst>
                                    <p:cond delay="0"/>
                                  </p:stCondLst>
                                  <p:childTnLst>
                                    <p:set>
                                      <p:cBhvr>
                                        <p:cTn id="19" dur="1" fill="hold">
                                          <p:stCondLst>
                                            <p:cond delay="0"/>
                                          </p:stCondLst>
                                        </p:cTn>
                                        <p:tgtEl>
                                          <p:spTgt spid="49166"/>
                                        </p:tgtEl>
                                        <p:attrNameLst>
                                          <p:attrName>style.visibility</p:attrName>
                                        </p:attrNameLst>
                                      </p:cBhvr>
                                      <p:to>
                                        <p:strVal val="visible"/>
                                      </p:to>
                                    </p:set>
                                    <p:animEffect transition="in" filter="fade">
                                      <p:cBhvr>
                                        <p:cTn id="20" dur="500"/>
                                        <p:tgtEl>
                                          <p:spTgt spid="49166"/>
                                        </p:tgtEl>
                                      </p:cBhvr>
                                    </p:animEffect>
                                  </p:childTnLst>
                                </p:cTn>
                              </p:par>
                              <p:par>
                                <p:cTn id="21" presetID="1" presetClass="entr" presetSubtype="0" fill="hold" nodeType="withEffect">
                                  <p:stCondLst>
                                    <p:cond delay="0"/>
                                  </p:stCondLst>
                                  <p:childTnLst>
                                    <p:set>
                                      <p:cBhvr>
                                        <p:cTn id="22" dur="1" fill="hold">
                                          <p:stCondLst>
                                            <p:cond delay="0"/>
                                          </p:stCondLst>
                                        </p:cTn>
                                        <p:tgtEl>
                                          <p:spTgt spid="49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1" grpId="0" build="p"/>
      <p:bldP spid="49163" grpId="0"/>
      <p:bldP spid="491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497017"/>
            <a:ext cx="7956550" cy="549275"/>
          </a:xfrm>
        </p:spPr>
        <p:txBody>
          <a:bodyPr>
            <a:normAutofit fontScale="90000"/>
          </a:bodyPr>
          <a:lstStyle/>
          <a:p>
            <a:r>
              <a:rPr lang="en-GB" dirty="0"/>
              <a:t>Support</a:t>
            </a:r>
            <a:endParaRPr lang="en-US" dirty="0"/>
          </a:p>
        </p:txBody>
      </p:sp>
      <p:sp>
        <p:nvSpPr>
          <p:cNvPr id="73734" name="Text Box 6"/>
          <p:cNvSpPr txBox="1">
            <a:spLocks noChangeArrowheads="1"/>
          </p:cNvSpPr>
          <p:nvPr/>
        </p:nvSpPr>
        <p:spPr bwMode="auto">
          <a:xfrm>
            <a:off x="323849" y="1249809"/>
            <a:ext cx="5040313" cy="399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b="0" dirty="0">
                <a:solidFill>
                  <a:srgbClr val="010066"/>
                </a:solidFill>
              </a:rPr>
              <a:t>The skeleton acts as a framework.</a:t>
            </a:r>
          </a:p>
          <a:p>
            <a:pPr>
              <a:spcBef>
                <a:spcPct val="30000"/>
              </a:spcBef>
            </a:pPr>
            <a:r>
              <a:rPr lang="en-GB" b="0" dirty="0">
                <a:solidFill>
                  <a:srgbClr val="010066"/>
                </a:solidFill>
              </a:rPr>
              <a:t>It gives the body </a:t>
            </a:r>
            <a:r>
              <a:rPr lang="en-GB" dirty="0">
                <a:solidFill>
                  <a:srgbClr val="FF6600"/>
                </a:solidFill>
              </a:rPr>
              <a:t>support</a:t>
            </a:r>
            <a:r>
              <a:rPr lang="en-GB" b="0" dirty="0">
                <a:solidFill>
                  <a:srgbClr val="010066"/>
                </a:solidFill>
              </a:rPr>
              <a:t>, enabling us to stand and walk upright. </a:t>
            </a:r>
            <a:endParaRPr lang="en-GB" b="0" dirty="0" smtClean="0">
              <a:solidFill>
                <a:srgbClr val="010066"/>
              </a:solidFill>
            </a:endParaRPr>
          </a:p>
          <a:p>
            <a:pPr>
              <a:spcBef>
                <a:spcPct val="30000"/>
              </a:spcBef>
            </a:pPr>
            <a:endParaRPr lang="en-GB" b="0" dirty="0">
              <a:solidFill>
                <a:srgbClr val="010066"/>
              </a:solidFill>
            </a:endParaRPr>
          </a:p>
          <a:p>
            <a:pPr>
              <a:spcBef>
                <a:spcPct val="30000"/>
              </a:spcBef>
            </a:pPr>
            <a:r>
              <a:rPr lang="en-GB" b="0" dirty="0">
                <a:solidFill>
                  <a:srgbClr val="010066"/>
                </a:solidFill>
              </a:rPr>
              <a:t>The bones of the back and chest support internal organs and help to keep them in place</a:t>
            </a:r>
            <a:r>
              <a:rPr lang="en-GB" b="0" dirty="0" smtClean="0">
                <a:solidFill>
                  <a:srgbClr val="010066"/>
                </a:solidFill>
              </a:rPr>
              <a:t>.</a:t>
            </a:r>
          </a:p>
          <a:p>
            <a:pPr>
              <a:spcBef>
                <a:spcPct val="30000"/>
              </a:spcBef>
            </a:pPr>
            <a:endParaRPr lang="en-GB" b="0" dirty="0">
              <a:solidFill>
                <a:srgbClr val="010066"/>
              </a:solidFill>
            </a:endParaRPr>
          </a:p>
          <a:p>
            <a:pPr>
              <a:spcBef>
                <a:spcPct val="30000"/>
              </a:spcBef>
            </a:pPr>
            <a:r>
              <a:rPr lang="en-GB" b="0" dirty="0">
                <a:solidFill>
                  <a:srgbClr val="010066"/>
                </a:solidFill>
              </a:rPr>
              <a:t>The bones of the body are held together by </a:t>
            </a:r>
            <a:r>
              <a:rPr lang="en-GB" dirty="0">
                <a:solidFill>
                  <a:srgbClr val="FF6600"/>
                </a:solidFill>
              </a:rPr>
              <a:t>ligaments</a:t>
            </a:r>
            <a:r>
              <a:rPr lang="en-GB" b="0" dirty="0">
                <a:solidFill>
                  <a:srgbClr val="010066"/>
                </a:solidFill>
              </a:rPr>
              <a:t>. </a:t>
            </a:r>
            <a:endParaRPr lang="en-GB" b="0" dirty="0" smtClean="0">
              <a:solidFill>
                <a:srgbClr val="010066"/>
              </a:solidFill>
            </a:endParaRPr>
          </a:p>
          <a:p>
            <a:pPr>
              <a:spcBef>
                <a:spcPct val="30000"/>
              </a:spcBef>
            </a:pPr>
            <a:endParaRPr lang="en-GB" b="0" dirty="0">
              <a:solidFill>
                <a:srgbClr val="010066"/>
              </a:solidFill>
            </a:endParaRPr>
          </a:p>
          <a:p>
            <a:pPr>
              <a:spcBef>
                <a:spcPct val="30000"/>
              </a:spcBef>
            </a:pPr>
            <a:r>
              <a:rPr lang="en-GB" b="0" dirty="0">
                <a:solidFill>
                  <a:srgbClr val="010066"/>
                </a:solidFill>
              </a:rPr>
              <a:t>The skeleton provides a framework for the muscles, which are attached to bones by </a:t>
            </a:r>
            <a:r>
              <a:rPr lang="en-GB" dirty="0">
                <a:solidFill>
                  <a:srgbClr val="FF6600"/>
                </a:solidFill>
              </a:rPr>
              <a:t>tendons</a:t>
            </a:r>
            <a:r>
              <a:rPr lang="en-GB" b="0" dirty="0">
                <a:solidFill>
                  <a:srgbClr val="010066"/>
                </a:solidFill>
              </a:rPr>
              <a:t>.</a:t>
            </a:r>
          </a:p>
        </p:txBody>
      </p:sp>
      <p:pic>
        <p:nvPicPr>
          <p:cNvPr id="73736" name="Picture 8"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73738" name="Text Box 10"/>
          <p:cNvSpPr txBox="1">
            <a:spLocks noChangeArrowheads="1"/>
          </p:cNvSpPr>
          <p:nvPr/>
        </p:nvSpPr>
        <p:spPr bwMode="auto">
          <a:xfrm>
            <a:off x="359409" y="5661248"/>
            <a:ext cx="6121598" cy="646331"/>
          </a:xfrm>
          <a:prstGeom prst="rect">
            <a:avLst/>
          </a:prstGeom>
          <a:noFill/>
          <a:ln w="31750">
            <a:solidFill>
              <a:srgbClr val="0075E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b="0" dirty="0">
                <a:solidFill>
                  <a:schemeClr val="tx2"/>
                </a:solidFill>
              </a:rPr>
              <a:t>Can you imagine what humans would look like if they didn’t have bones to support them?</a:t>
            </a:r>
          </a:p>
        </p:txBody>
      </p:sp>
      <p:pic>
        <p:nvPicPr>
          <p:cNvPr id="73739" name="Picture 11" descr="SkeletonNorm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8561" y="566290"/>
            <a:ext cx="2409825" cy="4681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25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3734">
                                            <p:txEl>
                                              <p:pRg st="1" end="1"/>
                                            </p:txEl>
                                          </p:spTgt>
                                        </p:tgtEl>
                                        <p:attrNameLst>
                                          <p:attrName>style.visibility</p:attrName>
                                        </p:attrNameLst>
                                      </p:cBhvr>
                                      <p:to>
                                        <p:strVal val="visible"/>
                                      </p:to>
                                    </p:set>
                                    <p:animEffect transition="in" filter="checkerboard(across)">
                                      <p:cBhvr>
                                        <p:cTn id="7" dur="500"/>
                                        <p:tgtEl>
                                          <p:spTgt spid="7373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734">
                                            <p:txEl>
                                              <p:pRg st="3" end="3"/>
                                            </p:txEl>
                                          </p:spTgt>
                                        </p:tgtEl>
                                        <p:attrNameLst>
                                          <p:attrName>style.visibility</p:attrName>
                                        </p:attrNameLst>
                                      </p:cBhvr>
                                      <p:to>
                                        <p:strVal val="visible"/>
                                      </p:to>
                                    </p:set>
                                    <p:animEffect transition="in" filter="checkerboard(across)">
                                      <p:cBhvr>
                                        <p:cTn id="12" dur="500"/>
                                        <p:tgtEl>
                                          <p:spTgt spid="73734">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3734">
                                            <p:txEl>
                                              <p:pRg st="5" end="5"/>
                                            </p:txEl>
                                          </p:spTgt>
                                        </p:tgtEl>
                                        <p:attrNameLst>
                                          <p:attrName>style.visibility</p:attrName>
                                        </p:attrNameLst>
                                      </p:cBhvr>
                                      <p:to>
                                        <p:strVal val="visible"/>
                                      </p:to>
                                    </p:set>
                                    <p:animEffect transition="in" filter="checkerboard(across)">
                                      <p:cBhvr>
                                        <p:cTn id="17" dur="500"/>
                                        <p:tgtEl>
                                          <p:spTgt spid="73734">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3734">
                                            <p:txEl>
                                              <p:pRg st="7" end="7"/>
                                            </p:txEl>
                                          </p:spTgt>
                                        </p:tgtEl>
                                        <p:attrNameLst>
                                          <p:attrName>style.visibility</p:attrName>
                                        </p:attrNameLst>
                                      </p:cBhvr>
                                      <p:to>
                                        <p:strVal val="visible"/>
                                      </p:to>
                                    </p:set>
                                    <p:animEffect transition="in" filter="checkerboard(across)">
                                      <p:cBhvr>
                                        <p:cTn id="22" dur="500"/>
                                        <p:tgtEl>
                                          <p:spTgt spid="73734">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3738"/>
                                        </p:tgtEl>
                                        <p:attrNameLst>
                                          <p:attrName>style.visibility</p:attrName>
                                        </p:attrNameLst>
                                      </p:cBhvr>
                                      <p:to>
                                        <p:strVal val="visible"/>
                                      </p:to>
                                    </p:set>
                                    <p:anim calcmode="lin" valueType="num">
                                      <p:cBhvr>
                                        <p:cTn id="27" dur="500" fill="hold"/>
                                        <p:tgtEl>
                                          <p:spTgt spid="73738"/>
                                        </p:tgtEl>
                                        <p:attrNameLst>
                                          <p:attrName>ppt_w</p:attrName>
                                        </p:attrNameLst>
                                      </p:cBhvr>
                                      <p:tavLst>
                                        <p:tav tm="0">
                                          <p:val>
                                            <p:fltVal val="0"/>
                                          </p:val>
                                        </p:tav>
                                        <p:tav tm="100000">
                                          <p:val>
                                            <p:strVal val="#ppt_w"/>
                                          </p:val>
                                        </p:tav>
                                      </p:tavLst>
                                    </p:anim>
                                    <p:anim calcmode="lin" valueType="num">
                                      <p:cBhvr>
                                        <p:cTn id="28" dur="500" fill="hold"/>
                                        <p:tgtEl>
                                          <p:spTgt spid="73738"/>
                                        </p:tgtEl>
                                        <p:attrNameLst>
                                          <p:attrName>ppt_h</p:attrName>
                                        </p:attrNameLst>
                                      </p:cBhvr>
                                      <p:tavLst>
                                        <p:tav tm="0">
                                          <p:val>
                                            <p:fltVal val="0"/>
                                          </p:val>
                                        </p:tav>
                                        <p:tav tm="100000">
                                          <p:val>
                                            <p:strVal val="#ppt_h"/>
                                          </p:val>
                                        </p:tav>
                                      </p:tavLst>
                                    </p:anim>
                                  </p:childTnLst>
                                </p:cTn>
                              </p:par>
                              <p:par>
                                <p:cTn id="29" presetID="1" presetClass="entr" presetSubtype="0" fill="hold" nodeType="withEffect">
                                  <p:stCondLst>
                                    <p:cond delay="0"/>
                                  </p:stCondLst>
                                  <p:childTnLst>
                                    <p:set>
                                      <p:cBhvr>
                                        <p:cTn id="30" dur="1" fill="hold">
                                          <p:stCondLst>
                                            <p:cond delay="0"/>
                                          </p:stCondLst>
                                        </p:cTn>
                                        <p:tgtEl>
                                          <p:spTgt spid="7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build="p"/>
      <p:bldP spid="737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57212" y="188640"/>
            <a:ext cx="7813675" cy="549275"/>
          </a:xfrm>
        </p:spPr>
        <p:txBody>
          <a:bodyPr>
            <a:normAutofit fontScale="90000"/>
          </a:bodyPr>
          <a:lstStyle/>
          <a:p>
            <a:r>
              <a:rPr lang="en-GB" dirty="0"/>
              <a:t>Movement</a:t>
            </a:r>
            <a:endParaRPr lang="en-US" dirty="0"/>
          </a:p>
        </p:txBody>
      </p:sp>
      <p:sp>
        <p:nvSpPr>
          <p:cNvPr id="52230" name="Text Box 6"/>
          <p:cNvSpPr txBox="1">
            <a:spLocks noChangeArrowheads="1"/>
          </p:cNvSpPr>
          <p:nvPr/>
        </p:nvSpPr>
        <p:spPr bwMode="auto">
          <a:xfrm>
            <a:off x="323850" y="908050"/>
            <a:ext cx="8280400"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b="0" dirty="0">
                <a:solidFill>
                  <a:srgbClr val="010066"/>
                </a:solidFill>
              </a:rPr>
              <a:t>Bones work with muscles to produce movement</a:t>
            </a:r>
            <a:r>
              <a:rPr lang="en-GB" b="0" dirty="0" smtClean="0">
                <a:solidFill>
                  <a:srgbClr val="010066"/>
                </a:solidFill>
              </a:rPr>
              <a:t>.</a:t>
            </a:r>
          </a:p>
          <a:p>
            <a:pPr>
              <a:spcBef>
                <a:spcPct val="30000"/>
              </a:spcBef>
            </a:pPr>
            <a:endParaRPr lang="en-GB" b="0" dirty="0">
              <a:solidFill>
                <a:srgbClr val="010066"/>
              </a:solidFill>
            </a:endParaRPr>
          </a:p>
          <a:p>
            <a:pPr>
              <a:spcBef>
                <a:spcPct val="30000"/>
              </a:spcBef>
            </a:pPr>
            <a:r>
              <a:rPr lang="en-GB" b="0" dirty="0">
                <a:solidFill>
                  <a:srgbClr val="010066"/>
                </a:solidFill>
              </a:rPr>
              <a:t>Muscles are attached to bones by </a:t>
            </a:r>
            <a:r>
              <a:rPr lang="en-GB" dirty="0">
                <a:solidFill>
                  <a:srgbClr val="FF6600"/>
                </a:solidFill>
              </a:rPr>
              <a:t>tendons</a:t>
            </a:r>
            <a:r>
              <a:rPr lang="en-GB" b="0" dirty="0" smtClean="0">
                <a:solidFill>
                  <a:srgbClr val="010066"/>
                </a:solidFill>
              </a:rPr>
              <a:t>.</a:t>
            </a:r>
          </a:p>
          <a:p>
            <a:pPr>
              <a:spcBef>
                <a:spcPct val="30000"/>
              </a:spcBef>
            </a:pPr>
            <a:endParaRPr lang="en-GB" b="0" dirty="0">
              <a:solidFill>
                <a:srgbClr val="010066"/>
              </a:solidFill>
            </a:endParaRPr>
          </a:p>
          <a:p>
            <a:pPr>
              <a:spcBef>
                <a:spcPct val="30000"/>
              </a:spcBef>
            </a:pPr>
            <a:r>
              <a:rPr lang="en-GB" b="0" dirty="0">
                <a:solidFill>
                  <a:srgbClr val="010066"/>
                </a:solidFill>
              </a:rPr>
              <a:t>Bones have surfaces that allow for strong attachment. Tendons fuse with the tough </a:t>
            </a:r>
            <a:r>
              <a:rPr lang="en-GB" b="0" dirty="0" err="1">
                <a:solidFill>
                  <a:srgbClr val="010066"/>
                </a:solidFill>
              </a:rPr>
              <a:t>Periosteum</a:t>
            </a:r>
            <a:r>
              <a:rPr lang="en-GB" b="0" dirty="0">
                <a:solidFill>
                  <a:srgbClr val="010066"/>
                </a:solidFill>
              </a:rPr>
              <a:t> membrane on the outside of the bone.</a:t>
            </a:r>
            <a:endParaRPr lang="en-GB" dirty="0">
              <a:solidFill>
                <a:srgbClr val="010066"/>
              </a:solidFill>
            </a:endParaRPr>
          </a:p>
        </p:txBody>
      </p:sp>
      <p:pic>
        <p:nvPicPr>
          <p:cNvPr id="52232" name="Picture 8"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pic>
        <p:nvPicPr>
          <p:cNvPr id="52233" name="Picture 9" descr="boneattachment(M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924175"/>
            <a:ext cx="5675312" cy="3460750"/>
          </a:xfrm>
          <a:prstGeom prst="rect">
            <a:avLst/>
          </a:prstGeom>
          <a:noFill/>
          <a:extLst>
            <a:ext uri="{909E8E84-426E-40DD-AFC4-6F175D3DCCD1}">
              <a14:hiddenFill xmlns:a14="http://schemas.microsoft.com/office/drawing/2010/main">
                <a:solidFill>
                  <a:srgbClr val="FFFFFF"/>
                </a:solidFill>
              </a14:hiddenFill>
            </a:ext>
          </a:extLst>
        </p:spPr>
      </p:pic>
      <p:sp>
        <p:nvSpPr>
          <p:cNvPr id="52234" name="Text Box 10"/>
          <p:cNvSpPr txBox="1">
            <a:spLocks noChangeArrowheads="1"/>
          </p:cNvSpPr>
          <p:nvPr/>
        </p:nvSpPr>
        <p:spPr bwMode="auto">
          <a:xfrm>
            <a:off x="4932363" y="2924175"/>
            <a:ext cx="12239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i="1" dirty="0">
                <a:solidFill>
                  <a:schemeClr val="tx2"/>
                </a:solidFill>
              </a:rPr>
              <a:t>Muscle</a:t>
            </a:r>
          </a:p>
        </p:txBody>
      </p:sp>
      <p:sp>
        <p:nvSpPr>
          <p:cNvPr id="52235" name="Text Box 11"/>
          <p:cNvSpPr txBox="1">
            <a:spLocks noChangeArrowheads="1"/>
          </p:cNvSpPr>
          <p:nvPr/>
        </p:nvSpPr>
        <p:spPr bwMode="auto">
          <a:xfrm>
            <a:off x="3563938" y="3573463"/>
            <a:ext cx="18732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i="1" dirty="0">
                <a:solidFill>
                  <a:schemeClr val="tx2"/>
                </a:solidFill>
              </a:rPr>
              <a:t>Tendon</a:t>
            </a:r>
          </a:p>
        </p:txBody>
      </p:sp>
      <p:sp>
        <p:nvSpPr>
          <p:cNvPr id="52236" name="Text Box 12"/>
          <p:cNvSpPr txBox="1">
            <a:spLocks noChangeArrowheads="1"/>
          </p:cNvSpPr>
          <p:nvPr/>
        </p:nvSpPr>
        <p:spPr bwMode="auto">
          <a:xfrm>
            <a:off x="1763713" y="4221163"/>
            <a:ext cx="20875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i="1" dirty="0" err="1">
                <a:solidFill>
                  <a:schemeClr val="tx2"/>
                </a:solidFill>
              </a:rPr>
              <a:t>Periosteum</a:t>
            </a:r>
            <a:endParaRPr lang="en-GB" i="1" dirty="0">
              <a:solidFill>
                <a:schemeClr val="tx2"/>
              </a:solidFill>
            </a:endParaRPr>
          </a:p>
        </p:txBody>
      </p:sp>
      <p:sp>
        <p:nvSpPr>
          <p:cNvPr id="52237" name="Text Box 13"/>
          <p:cNvSpPr txBox="1">
            <a:spLocks noChangeArrowheads="1"/>
          </p:cNvSpPr>
          <p:nvPr/>
        </p:nvSpPr>
        <p:spPr bwMode="auto">
          <a:xfrm>
            <a:off x="755650" y="5084763"/>
            <a:ext cx="12239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i="1" dirty="0">
                <a:solidFill>
                  <a:schemeClr val="tx2"/>
                </a:solidFill>
              </a:rPr>
              <a:t>Bone</a:t>
            </a:r>
          </a:p>
        </p:txBody>
      </p:sp>
      <p:sp>
        <p:nvSpPr>
          <p:cNvPr id="52238" name="Line 14"/>
          <p:cNvSpPr>
            <a:spLocks noChangeShapeType="1"/>
          </p:cNvSpPr>
          <p:nvPr/>
        </p:nvSpPr>
        <p:spPr bwMode="auto">
          <a:xfrm>
            <a:off x="5724525" y="3357563"/>
            <a:ext cx="647700" cy="287337"/>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39" name="Line 15"/>
          <p:cNvSpPr>
            <a:spLocks noChangeShapeType="1"/>
          </p:cNvSpPr>
          <p:nvPr/>
        </p:nvSpPr>
        <p:spPr bwMode="auto">
          <a:xfrm>
            <a:off x="4427538" y="4005263"/>
            <a:ext cx="1439862" cy="792162"/>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40" name="Line 16"/>
          <p:cNvSpPr>
            <a:spLocks noChangeShapeType="1"/>
          </p:cNvSpPr>
          <p:nvPr/>
        </p:nvSpPr>
        <p:spPr bwMode="auto">
          <a:xfrm>
            <a:off x="2987675" y="4654550"/>
            <a:ext cx="647700" cy="935038"/>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41" name="Line 17"/>
          <p:cNvSpPr>
            <a:spLocks noChangeShapeType="1"/>
          </p:cNvSpPr>
          <p:nvPr/>
        </p:nvSpPr>
        <p:spPr bwMode="auto">
          <a:xfrm>
            <a:off x="1547813" y="5516563"/>
            <a:ext cx="1584325" cy="433387"/>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2050830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230">
                                            <p:txEl>
                                              <p:pRg st="2" end="2"/>
                                            </p:txEl>
                                          </p:spTgt>
                                        </p:tgtEl>
                                        <p:attrNameLst>
                                          <p:attrName>style.visibility</p:attrName>
                                        </p:attrNameLst>
                                      </p:cBhvr>
                                      <p:to>
                                        <p:strVal val="visible"/>
                                      </p:to>
                                    </p:set>
                                    <p:animEffect transition="in" filter="checkerboard(across)">
                                      <p:cBhvr>
                                        <p:cTn id="7" dur="500"/>
                                        <p:tgtEl>
                                          <p:spTgt spid="5223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230">
                                            <p:txEl>
                                              <p:pRg st="4" end="4"/>
                                            </p:txEl>
                                          </p:spTgt>
                                        </p:tgtEl>
                                        <p:attrNameLst>
                                          <p:attrName>style.visibility</p:attrName>
                                        </p:attrNameLst>
                                      </p:cBhvr>
                                      <p:to>
                                        <p:strVal val="visible"/>
                                      </p:to>
                                    </p:set>
                                    <p:animEffect transition="in" filter="checkerboard(across)">
                                      <p:cBhvr>
                                        <p:cTn id="12" dur="500"/>
                                        <p:tgtEl>
                                          <p:spTgt spid="52230">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2233"/>
                                        </p:tgtEl>
                                        <p:attrNameLst>
                                          <p:attrName>style.visibility</p:attrName>
                                        </p:attrNameLst>
                                      </p:cBhvr>
                                      <p:to>
                                        <p:strVal val="visible"/>
                                      </p:to>
                                    </p:set>
                                    <p:animEffect transition="in" filter="fade">
                                      <p:cBhvr>
                                        <p:cTn id="15" dur="500"/>
                                        <p:tgtEl>
                                          <p:spTgt spid="5223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2234"/>
                                        </p:tgtEl>
                                        <p:attrNameLst>
                                          <p:attrName>style.visibility</p:attrName>
                                        </p:attrNameLst>
                                      </p:cBhvr>
                                      <p:to>
                                        <p:strVal val="visible"/>
                                      </p:to>
                                    </p:set>
                                    <p:animEffect transition="in" filter="dissolve">
                                      <p:cBhvr>
                                        <p:cTn id="20" dur="500"/>
                                        <p:tgtEl>
                                          <p:spTgt spid="52234"/>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2238"/>
                                        </p:tgtEl>
                                        <p:attrNameLst>
                                          <p:attrName>style.visibility</p:attrName>
                                        </p:attrNameLst>
                                      </p:cBhvr>
                                      <p:to>
                                        <p:strVal val="visible"/>
                                      </p:to>
                                    </p:set>
                                    <p:animEffect transition="in" filter="dissolve">
                                      <p:cBhvr>
                                        <p:cTn id="23" dur="500"/>
                                        <p:tgtEl>
                                          <p:spTgt spid="5223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2235"/>
                                        </p:tgtEl>
                                        <p:attrNameLst>
                                          <p:attrName>style.visibility</p:attrName>
                                        </p:attrNameLst>
                                      </p:cBhvr>
                                      <p:to>
                                        <p:strVal val="visible"/>
                                      </p:to>
                                    </p:set>
                                    <p:animEffect transition="in" filter="dissolve">
                                      <p:cBhvr>
                                        <p:cTn id="28" dur="500"/>
                                        <p:tgtEl>
                                          <p:spTgt spid="522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2239"/>
                                        </p:tgtEl>
                                        <p:attrNameLst>
                                          <p:attrName>style.visibility</p:attrName>
                                        </p:attrNameLst>
                                      </p:cBhvr>
                                      <p:to>
                                        <p:strVal val="visible"/>
                                      </p:to>
                                    </p:set>
                                    <p:animEffect transition="in" filter="dissolve">
                                      <p:cBhvr>
                                        <p:cTn id="31" dur="500"/>
                                        <p:tgtEl>
                                          <p:spTgt spid="522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2236"/>
                                        </p:tgtEl>
                                        <p:attrNameLst>
                                          <p:attrName>style.visibility</p:attrName>
                                        </p:attrNameLst>
                                      </p:cBhvr>
                                      <p:to>
                                        <p:strVal val="visible"/>
                                      </p:to>
                                    </p:set>
                                    <p:animEffect transition="in" filter="dissolve">
                                      <p:cBhvr>
                                        <p:cTn id="36" dur="500"/>
                                        <p:tgtEl>
                                          <p:spTgt spid="52236"/>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52240"/>
                                        </p:tgtEl>
                                        <p:attrNameLst>
                                          <p:attrName>style.visibility</p:attrName>
                                        </p:attrNameLst>
                                      </p:cBhvr>
                                      <p:to>
                                        <p:strVal val="visible"/>
                                      </p:to>
                                    </p:set>
                                    <p:animEffect transition="in" filter="dissolve">
                                      <p:cBhvr>
                                        <p:cTn id="39" dur="500"/>
                                        <p:tgtEl>
                                          <p:spTgt spid="5224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2237"/>
                                        </p:tgtEl>
                                        <p:attrNameLst>
                                          <p:attrName>style.visibility</p:attrName>
                                        </p:attrNameLst>
                                      </p:cBhvr>
                                      <p:to>
                                        <p:strVal val="visible"/>
                                      </p:to>
                                    </p:set>
                                    <p:animEffect transition="in" filter="dissolve">
                                      <p:cBhvr>
                                        <p:cTn id="44" dur="500"/>
                                        <p:tgtEl>
                                          <p:spTgt spid="52237"/>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52241"/>
                                        </p:tgtEl>
                                        <p:attrNameLst>
                                          <p:attrName>style.visibility</p:attrName>
                                        </p:attrNameLst>
                                      </p:cBhvr>
                                      <p:to>
                                        <p:strVal val="visible"/>
                                      </p:to>
                                    </p:set>
                                    <p:animEffect transition="in" filter="dissolve">
                                      <p:cBhvr>
                                        <p:cTn id="47" dur="500"/>
                                        <p:tgtEl>
                                          <p:spTgt spid="52241"/>
                                        </p:tgtEl>
                                      </p:cBhvr>
                                    </p:animEffect>
                                  </p:childTnLst>
                                </p:cTn>
                              </p:par>
                              <p:par>
                                <p:cTn id="48" presetID="1" presetClass="entr" presetSubtype="0" fill="hold" nodeType="withEffect">
                                  <p:stCondLst>
                                    <p:cond delay="0"/>
                                  </p:stCondLst>
                                  <p:childTnLst>
                                    <p:set>
                                      <p:cBhvr>
                                        <p:cTn id="49" dur="1" fill="hold">
                                          <p:stCondLst>
                                            <p:cond delay="0"/>
                                          </p:stCondLst>
                                        </p:cTn>
                                        <p:tgtEl>
                                          <p:spTgt spid="522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build="p"/>
      <p:bldP spid="52234" grpId="0"/>
      <p:bldP spid="52235" grpId="0"/>
      <p:bldP spid="52236" grpId="0"/>
      <p:bldP spid="52237" grpId="0"/>
      <p:bldP spid="52238" grpId="0" animBg="1"/>
      <p:bldP spid="52239" grpId="0" animBg="1"/>
      <p:bldP spid="52240" grpId="0" animBg="1"/>
      <p:bldP spid="522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03947" y="348529"/>
            <a:ext cx="7524750" cy="549275"/>
          </a:xfrm>
        </p:spPr>
        <p:txBody>
          <a:bodyPr>
            <a:normAutofit fontScale="90000"/>
          </a:bodyPr>
          <a:lstStyle/>
          <a:p>
            <a:r>
              <a:rPr lang="en-GB" dirty="0"/>
              <a:t>Protection</a:t>
            </a:r>
            <a:endParaRPr lang="en-US" dirty="0"/>
          </a:p>
        </p:txBody>
      </p:sp>
      <p:sp>
        <p:nvSpPr>
          <p:cNvPr id="53254" name="Text Box 6"/>
          <p:cNvSpPr txBox="1">
            <a:spLocks noChangeArrowheads="1"/>
          </p:cNvSpPr>
          <p:nvPr/>
        </p:nvSpPr>
        <p:spPr bwMode="auto">
          <a:xfrm>
            <a:off x="323850" y="1333815"/>
            <a:ext cx="5111750" cy="39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b="0" dirty="0">
                <a:solidFill>
                  <a:srgbClr val="002060"/>
                </a:solidFill>
              </a:rPr>
              <a:t>Some of our body parts, such as the brain, are very delicate and need </a:t>
            </a:r>
            <a:r>
              <a:rPr lang="en-GB" dirty="0">
                <a:solidFill>
                  <a:srgbClr val="002060"/>
                </a:solidFill>
              </a:rPr>
              <a:t>protection</a:t>
            </a:r>
            <a:r>
              <a:rPr lang="en-GB" b="0" dirty="0">
                <a:solidFill>
                  <a:srgbClr val="002060"/>
                </a:solidFill>
              </a:rPr>
              <a:t> from external forces</a:t>
            </a:r>
            <a:r>
              <a:rPr lang="en-GB" b="0" dirty="0" smtClean="0">
                <a:solidFill>
                  <a:srgbClr val="002060"/>
                </a:solidFill>
              </a:rPr>
              <a:t>.</a:t>
            </a:r>
          </a:p>
          <a:p>
            <a:pPr>
              <a:spcBef>
                <a:spcPct val="30000"/>
              </a:spcBef>
            </a:pPr>
            <a:endParaRPr lang="en-GB" b="0" dirty="0">
              <a:solidFill>
                <a:srgbClr val="002060"/>
              </a:solidFill>
            </a:endParaRPr>
          </a:p>
          <a:p>
            <a:pPr>
              <a:spcBef>
                <a:spcPct val="30000"/>
              </a:spcBef>
            </a:pPr>
            <a:r>
              <a:rPr lang="en-GB" b="0" dirty="0">
                <a:solidFill>
                  <a:srgbClr val="002060"/>
                </a:solidFill>
              </a:rPr>
              <a:t>Bones can protect body parts from </a:t>
            </a:r>
            <a:r>
              <a:rPr lang="en-GB" dirty="0">
                <a:solidFill>
                  <a:srgbClr val="002060"/>
                </a:solidFill>
              </a:rPr>
              <a:t>impacts</a:t>
            </a:r>
            <a:r>
              <a:rPr lang="en-GB" b="0" dirty="0">
                <a:solidFill>
                  <a:srgbClr val="002060"/>
                </a:solidFill>
              </a:rPr>
              <a:t> and </a:t>
            </a:r>
            <a:r>
              <a:rPr lang="en-GB" dirty="0">
                <a:solidFill>
                  <a:srgbClr val="002060"/>
                </a:solidFill>
              </a:rPr>
              <a:t>injuries</a:t>
            </a:r>
            <a:r>
              <a:rPr lang="en-GB" b="0" dirty="0">
                <a:solidFill>
                  <a:srgbClr val="002060"/>
                </a:solidFill>
              </a:rPr>
              <a:t>. </a:t>
            </a:r>
            <a:endParaRPr lang="en-GB" b="0" dirty="0" smtClean="0">
              <a:solidFill>
                <a:srgbClr val="002060"/>
              </a:solidFill>
            </a:endParaRPr>
          </a:p>
          <a:p>
            <a:pPr>
              <a:spcBef>
                <a:spcPct val="30000"/>
              </a:spcBef>
            </a:pPr>
            <a:endParaRPr lang="en-GB" b="0" dirty="0">
              <a:solidFill>
                <a:srgbClr val="002060"/>
              </a:solidFill>
            </a:endParaRPr>
          </a:p>
          <a:p>
            <a:pPr>
              <a:spcBef>
                <a:spcPct val="30000"/>
              </a:spcBef>
            </a:pPr>
            <a:r>
              <a:rPr lang="en-GB" b="0" dirty="0">
                <a:solidFill>
                  <a:srgbClr val="002060"/>
                </a:solidFill>
              </a:rPr>
              <a:t>The </a:t>
            </a:r>
            <a:r>
              <a:rPr lang="en-GB" dirty="0">
                <a:solidFill>
                  <a:srgbClr val="002060"/>
                </a:solidFill>
              </a:rPr>
              <a:t>cranium</a:t>
            </a:r>
            <a:r>
              <a:rPr lang="en-GB" b="0" dirty="0">
                <a:solidFill>
                  <a:srgbClr val="002060"/>
                </a:solidFill>
              </a:rPr>
              <a:t> protects the brain. </a:t>
            </a:r>
            <a:br>
              <a:rPr lang="en-GB" b="0" dirty="0">
                <a:solidFill>
                  <a:srgbClr val="002060"/>
                </a:solidFill>
              </a:rPr>
            </a:br>
            <a:r>
              <a:rPr lang="en-GB" b="0" dirty="0">
                <a:solidFill>
                  <a:srgbClr val="002060"/>
                </a:solidFill>
              </a:rPr>
              <a:t>It encloses the brain entirely in a shell of bone</a:t>
            </a:r>
            <a:r>
              <a:rPr lang="en-GB" b="0" dirty="0" smtClean="0">
                <a:solidFill>
                  <a:srgbClr val="002060"/>
                </a:solidFill>
              </a:rPr>
              <a:t>.</a:t>
            </a:r>
          </a:p>
          <a:p>
            <a:pPr>
              <a:spcBef>
                <a:spcPct val="30000"/>
              </a:spcBef>
            </a:pPr>
            <a:endParaRPr lang="en-GB" b="0" dirty="0">
              <a:solidFill>
                <a:srgbClr val="002060"/>
              </a:solidFill>
            </a:endParaRPr>
          </a:p>
          <a:p>
            <a:pPr>
              <a:spcBef>
                <a:spcPct val="30000"/>
              </a:spcBef>
            </a:pPr>
            <a:r>
              <a:rPr lang="en-GB" b="0" dirty="0">
                <a:solidFill>
                  <a:srgbClr val="002060"/>
                </a:solidFill>
              </a:rPr>
              <a:t>The </a:t>
            </a:r>
            <a:r>
              <a:rPr lang="en-GB" dirty="0">
                <a:solidFill>
                  <a:srgbClr val="002060"/>
                </a:solidFill>
              </a:rPr>
              <a:t>rib cage</a:t>
            </a:r>
            <a:r>
              <a:rPr lang="en-GB" b="0" dirty="0">
                <a:solidFill>
                  <a:srgbClr val="002060"/>
                </a:solidFill>
              </a:rPr>
              <a:t> protects the delicate organs of the chest.</a:t>
            </a:r>
          </a:p>
        </p:txBody>
      </p:sp>
      <p:pic>
        <p:nvPicPr>
          <p:cNvPr id="53257" name="Picture 9"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53259" name="Text Box 11"/>
          <p:cNvSpPr txBox="1">
            <a:spLocks noChangeArrowheads="1"/>
          </p:cNvSpPr>
          <p:nvPr/>
        </p:nvSpPr>
        <p:spPr bwMode="auto">
          <a:xfrm>
            <a:off x="971550" y="5373688"/>
            <a:ext cx="7200900" cy="646331"/>
          </a:xfrm>
          <a:prstGeom prst="rect">
            <a:avLst/>
          </a:prstGeom>
          <a:noFill/>
          <a:ln w="3175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0" dirty="0">
                <a:solidFill>
                  <a:srgbClr val="002060"/>
                </a:solidFill>
              </a:rPr>
              <a:t>Can you think of two reasons why the rib cage has gaps in it rather than being a solid shell of bone?</a:t>
            </a:r>
          </a:p>
        </p:txBody>
      </p:sp>
      <p:pic>
        <p:nvPicPr>
          <p:cNvPr id="53260" name="Picture 12" descr="skull (M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1628775"/>
            <a:ext cx="3257550" cy="3048000"/>
          </a:xfrm>
          <a:prstGeom prst="rect">
            <a:avLst/>
          </a:prstGeom>
          <a:noFill/>
          <a:extLst>
            <a:ext uri="{909E8E84-426E-40DD-AFC4-6F175D3DCCD1}">
              <a14:hiddenFill xmlns:a14="http://schemas.microsoft.com/office/drawing/2010/main">
                <a:solidFill>
                  <a:srgbClr val="FFFFFF"/>
                </a:solidFill>
              </a14:hiddenFill>
            </a:ext>
          </a:extLst>
        </p:spPr>
      </p:pic>
      <p:sp>
        <p:nvSpPr>
          <p:cNvPr id="53261" name="Text Box 13"/>
          <p:cNvSpPr txBox="1">
            <a:spLocks noChangeArrowheads="1"/>
          </p:cNvSpPr>
          <p:nvPr/>
        </p:nvSpPr>
        <p:spPr bwMode="auto">
          <a:xfrm>
            <a:off x="6948488" y="1125538"/>
            <a:ext cx="1296987"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i="1" dirty="0">
                <a:solidFill>
                  <a:srgbClr val="002060"/>
                </a:solidFill>
              </a:rPr>
              <a:t>cranium</a:t>
            </a:r>
          </a:p>
        </p:txBody>
      </p:sp>
      <p:sp>
        <p:nvSpPr>
          <p:cNvPr id="53262" name="Line 14"/>
          <p:cNvSpPr>
            <a:spLocks noChangeShapeType="1"/>
          </p:cNvSpPr>
          <p:nvPr/>
        </p:nvSpPr>
        <p:spPr bwMode="auto">
          <a:xfrm flipH="1">
            <a:off x="7235825" y="1484313"/>
            <a:ext cx="215900" cy="5032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408310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4">
                                            <p:txEl>
                                              <p:pRg st="2" end="2"/>
                                            </p:txEl>
                                          </p:spTgt>
                                        </p:tgtEl>
                                        <p:attrNameLst>
                                          <p:attrName>style.visibility</p:attrName>
                                        </p:attrNameLst>
                                      </p:cBhvr>
                                      <p:to>
                                        <p:strVal val="visible"/>
                                      </p:to>
                                    </p:set>
                                    <p:animEffect transition="in" filter="checkerboard(across)">
                                      <p:cBhvr>
                                        <p:cTn id="7" dur="500"/>
                                        <p:tgtEl>
                                          <p:spTgt spid="53254">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254">
                                            <p:txEl>
                                              <p:pRg st="4" end="4"/>
                                            </p:txEl>
                                          </p:spTgt>
                                        </p:tgtEl>
                                        <p:attrNameLst>
                                          <p:attrName>style.visibility</p:attrName>
                                        </p:attrNameLst>
                                      </p:cBhvr>
                                      <p:to>
                                        <p:strVal val="visible"/>
                                      </p:to>
                                    </p:set>
                                    <p:animEffect transition="in" filter="checkerboard(across)">
                                      <p:cBhvr>
                                        <p:cTn id="12" dur="500"/>
                                        <p:tgtEl>
                                          <p:spTgt spid="53254">
                                            <p:txEl>
                                              <p:pRg st="4" end="4"/>
                                            </p:txEl>
                                          </p:spTgt>
                                        </p:tgtEl>
                                      </p:cBhvr>
                                    </p:animEffect>
                                  </p:childTnLst>
                                </p:cTn>
                              </p:par>
                            </p:childTnLst>
                          </p:cTn>
                        </p:par>
                        <p:par>
                          <p:cTn id="13" fill="hold" nodeType="afterGroup">
                            <p:stCondLst>
                              <p:cond delay="500"/>
                            </p:stCondLst>
                            <p:childTnLst>
                              <p:par>
                                <p:cTn id="14" presetID="23" presetClass="entr" presetSubtype="16" fill="hold" nodeType="afterEffect">
                                  <p:stCondLst>
                                    <p:cond delay="0"/>
                                  </p:stCondLst>
                                  <p:childTnLst>
                                    <p:set>
                                      <p:cBhvr>
                                        <p:cTn id="15" dur="1" fill="hold">
                                          <p:stCondLst>
                                            <p:cond delay="0"/>
                                          </p:stCondLst>
                                        </p:cTn>
                                        <p:tgtEl>
                                          <p:spTgt spid="53260"/>
                                        </p:tgtEl>
                                        <p:attrNameLst>
                                          <p:attrName>style.visibility</p:attrName>
                                        </p:attrNameLst>
                                      </p:cBhvr>
                                      <p:to>
                                        <p:strVal val="visible"/>
                                      </p:to>
                                    </p:set>
                                    <p:anim calcmode="lin" valueType="num">
                                      <p:cBhvr>
                                        <p:cTn id="16" dur="500" fill="hold"/>
                                        <p:tgtEl>
                                          <p:spTgt spid="53260"/>
                                        </p:tgtEl>
                                        <p:attrNameLst>
                                          <p:attrName>ppt_w</p:attrName>
                                        </p:attrNameLst>
                                      </p:cBhvr>
                                      <p:tavLst>
                                        <p:tav tm="0">
                                          <p:val>
                                            <p:fltVal val="0"/>
                                          </p:val>
                                        </p:tav>
                                        <p:tav tm="100000">
                                          <p:val>
                                            <p:strVal val="#ppt_w"/>
                                          </p:val>
                                        </p:tav>
                                      </p:tavLst>
                                    </p:anim>
                                    <p:anim calcmode="lin" valueType="num">
                                      <p:cBhvr>
                                        <p:cTn id="17" dur="500" fill="hold"/>
                                        <p:tgtEl>
                                          <p:spTgt spid="53260"/>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53262"/>
                                        </p:tgtEl>
                                        <p:attrNameLst>
                                          <p:attrName>style.visibility</p:attrName>
                                        </p:attrNameLst>
                                      </p:cBhvr>
                                      <p:to>
                                        <p:strVal val="visible"/>
                                      </p:to>
                                    </p:set>
                                    <p:anim calcmode="lin" valueType="num">
                                      <p:cBhvr>
                                        <p:cTn id="20" dur="500" fill="hold"/>
                                        <p:tgtEl>
                                          <p:spTgt spid="53262"/>
                                        </p:tgtEl>
                                        <p:attrNameLst>
                                          <p:attrName>ppt_w</p:attrName>
                                        </p:attrNameLst>
                                      </p:cBhvr>
                                      <p:tavLst>
                                        <p:tav tm="0">
                                          <p:val>
                                            <p:fltVal val="0"/>
                                          </p:val>
                                        </p:tav>
                                        <p:tav tm="100000">
                                          <p:val>
                                            <p:strVal val="#ppt_w"/>
                                          </p:val>
                                        </p:tav>
                                      </p:tavLst>
                                    </p:anim>
                                    <p:anim calcmode="lin" valueType="num">
                                      <p:cBhvr>
                                        <p:cTn id="21" dur="500" fill="hold"/>
                                        <p:tgtEl>
                                          <p:spTgt spid="53262"/>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53261"/>
                                        </p:tgtEl>
                                        <p:attrNameLst>
                                          <p:attrName>style.visibility</p:attrName>
                                        </p:attrNameLst>
                                      </p:cBhvr>
                                      <p:to>
                                        <p:strVal val="visible"/>
                                      </p:to>
                                    </p:set>
                                    <p:anim calcmode="lin" valueType="num">
                                      <p:cBhvr>
                                        <p:cTn id="24" dur="500" fill="hold"/>
                                        <p:tgtEl>
                                          <p:spTgt spid="53261"/>
                                        </p:tgtEl>
                                        <p:attrNameLst>
                                          <p:attrName>ppt_w</p:attrName>
                                        </p:attrNameLst>
                                      </p:cBhvr>
                                      <p:tavLst>
                                        <p:tav tm="0">
                                          <p:val>
                                            <p:fltVal val="0"/>
                                          </p:val>
                                        </p:tav>
                                        <p:tav tm="100000">
                                          <p:val>
                                            <p:strVal val="#ppt_w"/>
                                          </p:val>
                                        </p:tav>
                                      </p:tavLst>
                                    </p:anim>
                                    <p:anim calcmode="lin" valueType="num">
                                      <p:cBhvr>
                                        <p:cTn id="25" dur="500" fill="hold"/>
                                        <p:tgtEl>
                                          <p:spTgt spid="53261"/>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3254">
                                            <p:txEl>
                                              <p:pRg st="6" end="6"/>
                                            </p:txEl>
                                          </p:spTgt>
                                        </p:tgtEl>
                                        <p:attrNameLst>
                                          <p:attrName>style.visibility</p:attrName>
                                        </p:attrNameLst>
                                      </p:cBhvr>
                                      <p:to>
                                        <p:strVal val="visible"/>
                                      </p:to>
                                    </p:set>
                                    <p:animEffect transition="in" filter="checkerboard(across)">
                                      <p:cBhvr>
                                        <p:cTn id="30" dur="500"/>
                                        <p:tgtEl>
                                          <p:spTgt spid="53254">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53259"/>
                                        </p:tgtEl>
                                        <p:attrNameLst>
                                          <p:attrName>style.visibility</p:attrName>
                                        </p:attrNameLst>
                                      </p:cBhvr>
                                      <p:to>
                                        <p:strVal val="visible"/>
                                      </p:to>
                                    </p:set>
                                    <p:anim calcmode="lin" valueType="num">
                                      <p:cBhvr>
                                        <p:cTn id="35" dur="500" fill="hold"/>
                                        <p:tgtEl>
                                          <p:spTgt spid="53259"/>
                                        </p:tgtEl>
                                        <p:attrNameLst>
                                          <p:attrName>ppt_w</p:attrName>
                                        </p:attrNameLst>
                                      </p:cBhvr>
                                      <p:tavLst>
                                        <p:tav tm="0">
                                          <p:val>
                                            <p:fltVal val="0"/>
                                          </p:val>
                                        </p:tav>
                                        <p:tav tm="100000">
                                          <p:val>
                                            <p:strVal val="#ppt_w"/>
                                          </p:val>
                                        </p:tav>
                                      </p:tavLst>
                                    </p:anim>
                                    <p:anim calcmode="lin" valueType="num">
                                      <p:cBhvr>
                                        <p:cTn id="36" dur="500" fill="hold"/>
                                        <p:tgtEl>
                                          <p:spTgt spid="53259"/>
                                        </p:tgtEl>
                                        <p:attrNameLst>
                                          <p:attrName>ppt_h</p:attrName>
                                        </p:attrNameLst>
                                      </p:cBhvr>
                                      <p:tavLst>
                                        <p:tav tm="0">
                                          <p:val>
                                            <p:fltVal val="0"/>
                                          </p:val>
                                        </p:tav>
                                        <p:tav tm="100000">
                                          <p:val>
                                            <p:strVal val="#ppt_h"/>
                                          </p:val>
                                        </p:tav>
                                      </p:tavLst>
                                    </p:anim>
                                  </p:childTnLst>
                                </p:cTn>
                              </p:par>
                              <p:par>
                                <p:cTn id="37" presetID="1" presetClass="entr" presetSubtype="0" fill="hold" nodeType="withEffect">
                                  <p:stCondLst>
                                    <p:cond delay="0"/>
                                  </p:stCondLst>
                                  <p:childTnLst>
                                    <p:set>
                                      <p:cBhvr>
                                        <p:cTn id="38" dur="1" fill="hold">
                                          <p:stCondLst>
                                            <p:cond delay="0"/>
                                          </p:stCondLst>
                                        </p:cTn>
                                        <p:tgtEl>
                                          <p:spTgt spid="53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build="p"/>
      <p:bldP spid="53259" grpId="0" animBg="1"/>
      <p:bldP spid="53261" grpId="0"/>
      <p:bldP spid="532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649" y="231920"/>
            <a:ext cx="7885112" cy="549275"/>
          </a:xfrm>
        </p:spPr>
        <p:txBody>
          <a:bodyPr>
            <a:normAutofit fontScale="90000"/>
          </a:bodyPr>
          <a:lstStyle/>
          <a:p>
            <a:r>
              <a:rPr lang="en-GB" dirty="0"/>
              <a:t>Blood cell production</a:t>
            </a:r>
            <a:endParaRPr lang="en-US" dirty="0"/>
          </a:p>
        </p:txBody>
      </p:sp>
      <p:pic>
        <p:nvPicPr>
          <p:cNvPr id="54278" name="Picture 6"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54279" name="Text Box 7"/>
          <p:cNvSpPr txBox="1">
            <a:spLocks noChangeArrowheads="1"/>
          </p:cNvSpPr>
          <p:nvPr/>
        </p:nvSpPr>
        <p:spPr bwMode="auto">
          <a:xfrm>
            <a:off x="327298" y="1700213"/>
            <a:ext cx="4535488" cy="4191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b="0" dirty="0">
                <a:solidFill>
                  <a:schemeClr val="tx2"/>
                </a:solidFill>
              </a:rPr>
              <a:t>Red and white blood cells and platelets are made in the bones</a:t>
            </a:r>
            <a:r>
              <a:rPr lang="en-GB" b="0" dirty="0" smtClean="0">
                <a:solidFill>
                  <a:schemeClr val="tx2"/>
                </a:solidFill>
              </a:rPr>
              <a:t>.</a:t>
            </a:r>
          </a:p>
          <a:p>
            <a:pPr>
              <a:spcBef>
                <a:spcPct val="30000"/>
              </a:spcBef>
            </a:pPr>
            <a:endParaRPr lang="en-GB" b="0" dirty="0">
              <a:solidFill>
                <a:schemeClr val="tx2"/>
              </a:solidFill>
            </a:endParaRPr>
          </a:p>
          <a:p>
            <a:pPr>
              <a:spcBef>
                <a:spcPct val="30000"/>
              </a:spcBef>
            </a:pPr>
            <a:r>
              <a:rPr lang="en-GB" b="0" dirty="0">
                <a:solidFill>
                  <a:schemeClr val="tx2"/>
                </a:solidFill>
              </a:rPr>
              <a:t>The ends of long bones and some other bones including the ribs, </a:t>
            </a:r>
            <a:r>
              <a:rPr lang="en-GB" b="0" dirty="0" err="1">
                <a:solidFill>
                  <a:schemeClr val="tx2"/>
                </a:solidFill>
              </a:rPr>
              <a:t>humerus</a:t>
            </a:r>
            <a:r>
              <a:rPr lang="en-GB" b="0" dirty="0">
                <a:solidFill>
                  <a:schemeClr val="tx2"/>
                </a:solidFill>
              </a:rPr>
              <a:t>, femur and even vertebrae</a:t>
            </a:r>
            <a:r>
              <a:rPr lang="en-GB" dirty="0">
                <a:solidFill>
                  <a:schemeClr val="tx2"/>
                </a:solidFill>
              </a:rPr>
              <a:t> </a:t>
            </a:r>
            <a:r>
              <a:rPr lang="en-GB" b="0" dirty="0">
                <a:solidFill>
                  <a:schemeClr val="tx2"/>
                </a:solidFill>
              </a:rPr>
              <a:t>bones, contain </a:t>
            </a:r>
            <a:r>
              <a:rPr lang="en-GB" dirty="0">
                <a:solidFill>
                  <a:schemeClr val="tx2"/>
                </a:solidFill>
              </a:rPr>
              <a:t>red </a:t>
            </a:r>
            <a:r>
              <a:rPr lang="en-GB" dirty="0">
                <a:solidFill>
                  <a:srgbClr val="FF0000"/>
                </a:solidFill>
              </a:rPr>
              <a:t>bone marrow</a:t>
            </a:r>
            <a:r>
              <a:rPr lang="en-GB" b="0" dirty="0">
                <a:solidFill>
                  <a:srgbClr val="FF0000"/>
                </a:solidFill>
              </a:rPr>
              <a:t>. </a:t>
            </a:r>
            <a:endParaRPr lang="en-GB" b="0" dirty="0" smtClean="0">
              <a:solidFill>
                <a:srgbClr val="FF0000"/>
              </a:solidFill>
            </a:endParaRPr>
          </a:p>
          <a:p>
            <a:pPr>
              <a:spcBef>
                <a:spcPct val="30000"/>
              </a:spcBef>
            </a:pPr>
            <a:endParaRPr lang="en-GB" b="0" dirty="0">
              <a:solidFill>
                <a:schemeClr val="tx2"/>
              </a:solidFill>
            </a:endParaRPr>
          </a:p>
          <a:p>
            <a:pPr>
              <a:spcBef>
                <a:spcPct val="30000"/>
              </a:spcBef>
            </a:pPr>
            <a:r>
              <a:rPr lang="en-GB" b="0" dirty="0">
                <a:solidFill>
                  <a:schemeClr val="tx2"/>
                </a:solidFill>
              </a:rPr>
              <a:t>This is where the blood cells are produced</a:t>
            </a:r>
            <a:r>
              <a:rPr lang="en-GB" b="0" dirty="0" smtClean="0">
                <a:solidFill>
                  <a:schemeClr val="tx2"/>
                </a:solidFill>
              </a:rPr>
              <a:t>.</a:t>
            </a:r>
          </a:p>
          <a:p>
            <a:pPr>
              <a:spcBef>
                <a:spcPct val="30000"/>
              </a:spcBef>
            </a:pPr>
            <a:endParaRPr lang="en-GB" b="0" dirty="0">
              <a:solidFill>
                <a:schemeClr val="tx2"/>
              </a:solidFill>
            </a:endParaRPr>
          </a:p>
          <a:p>
            <a:pPr>
              <a:spcBef>
                <a:spcPct val="30000"/>
              </a:spcBef>
            </a:pPr>
            <a:r>
              <a:rPr lang="en-GB" b="0" dirty="0">
                <a:solidFill>
                  <a:schemeClr val="tx2"/>
                </a:solidFill>
              </a:rPr>
              <a:t>The shaft of long bones is filled with yellow bone marrow which does not produce blood cells</a:t>
            </a:r>
            <a:r>
              <a:rPr lang="en-GB" b="0" dirty="0">
                <a:solidFill>
                  <a:schemeClr val="folHlink"/>
                </a:solidFill>
              </a:rPr>
              <a:t>.</a:t>
            </a:r>
          </a:p>
        </p:txBody>
      </p:sp>
      <p:pic>
        <p:nvPicPr>
          <p:cNvPr id="54281" name="Picture 9" descr="longboneZo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1484784"/>
            <a:ext cx="2001837" cy="4752975"/>
          </a:xfrm>
          <a:prstGeom prst="rect">
            <a:avLst/>
          </a:prstGeom>
          <a:noFill/>
          <a:extLst>
            <a:ext uri="{909E8E84-426E-40DD-AFC4-6F175D3DCCD1}">
              <a14:hiddenFill xmlns:a14="http://schemas.microsoft.com/office/drawing/2010/main">
                <a:solidFill>
                  <a:srgbClr val="FFFFFF"/>
                </a:solidFill>
              </a14:hiddenFill>
            </a:ext>
          </a:extLst>
        </p:spPr>
      </p:pic>
      <p:sp>
        <p:nvSpPr>
          <p:cNvPr id="54282" name="Text Box 10"/>
          <p:cNvSpPr txBox="1">
            <a:spLocks noChangeArrowheads="1"/>
          </p:cNvSpPr>
          <p:nvPr/>
        </p:nvSpPr>
        <p:spPr bwMode="auto">
          <a:xfrm>
            <a:off x="5219700" y="836613"/>
            <a:ext cx="1727200"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i="1" dirty="0">
                <a:solidFill>
                  <a:srgbClr val="002060"/>
                </a:solidFill>
              </a:rPr>
              <a:t>Red marrow embedded in spongy bone</a:t>
            </a:r>
          </a:p>
        </p:txBody>
      </p:sp>
      <p:sp>
        <p:nvSpPr>
          <p:cNvPr id="54283" name="Line 11"/>
          <p:cNvSpPr>
            <a:spLocks noChangeShapeType="1"/>
          </p:cNvSpPr>
          <p:nvPr/>
        </p:nvSpPr>
        <p:spPr bwMode="auto">
          <a:xfrm>
            <a:off x="6804025" y="1700213"/>
            <a:ext cx="647700" cy="287337"/>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284" name="Text Box 12"/>
          <p:cNvSpPr txBox="1">
            <a:spLocks noChangeArrowheads="1"/>
          </p:cNvSpPr>
          <p:nvPr/>
        </p:nvSpPr>
        <p:spPr bwMode="auto">
          <a:xfrm>
            <a:off x="5149850" y="4176712"/>
            <a:ext cx="1727200"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i="1" dirty="0">
                <a:solidFill>
                  <a:srgbClr val="002060"/>
                </a:solidFill>
              </a:rPr>
              <a:t>Yellow bone marrow in the shaft</a:t>
            </a:r>
          </a:p>
        </p:txBody>
      </p:sp>
      <p:sp>
        <p:nvSpPr>
          <p:cNvPr id="54285" name="Line 13"/>
          <p:cNvSpPr>
            <a:spLocks noChangeShapeType="1"/>
          </p:cNvSpPr>
          <p:nvPr/>
        </p:nvSpPr>
        <p:spPr bwMode="auto">
          <a:xfrm>
            <a:off x="6659563" y="4924425"/>
            <a:ext cx="649287" cy="4318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232005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9">
                                            <p:txEl>
                                              <p:pRg st="2" end="2"/>
                                            </p:txEl>
                                          </p:spTgt>
                                        </p:tgtEl>
                                        <p:attrNameLst>
                                          <p:attrName>style.visibility</p:attrName>
                                        </p:attrNameLst>
                                      </p:cBhvr>
                                      <p:to>
                                        <p:strVal val="visible"/>
                                      </p:to>
                                    </p:set>
                                    <p:animEffect transition="in" filter="checkerboard(across)">
                                      <p:cBhvr>
                                        <p:cTn id="7" dur="500"/>
                                        <p:tgtEl>
                                          <p:spTgt spid="5427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4281"/>
                                        </p:tgtEl>
                                        <p:attrNameLst>
                                          <p:attrName>style.visibility</p:attrName>
                                        </p:attrNameLst>
                                      </p:cBhvr>
                                      <p:to>
                                        <p:strVal val="visible"/>
                                      </p:to>
                                    </p:set>
                                    <p:animEffect transition="in" filter="fade">
                                      <p:cBhvr>
                                        <p:cTn id="10" dur="500"/>
                                        <p:tgtEl>
                                          <p:spTgt spid="5428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4282"/>
                                        </p:tgtEl>
                                        <p:attrNameLst>
                                          <p:attrName>style.visibility</p:attrName>
                                        </p:attrNameLst>
                                      </p:cBhvr>
                                      <p:to>
                                        <p:strVal val="visible"/>
                                      </p:to>
                                    </p:set>
                                    <p:animEffect transition="in" filter="dissolve">
                                      <p:cBhvr>
                                        <p:cTn id="15" dur="500"/>
                                        <p:tgtEl>
                                          <p:spTgt spid="5428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4283"/>
                                        </p:tgtEl>
                                        <p:attrNameLst>
                                          <p:attrName>style.visibility</p:attrName>
                                        </p:attrNameLst>
                                      </p:cBhvr>
                                      <p:to>
                                        <p:strVal val="visible"/>
                                      </p:to>
                                    </p:set>
                                    <p:animEffect transition="in" filter="dissolve">
                                      <p:cBhvr>
                                        <p:cTn id="18" dur="500"/>
                                        <p:tgtEl>
                                          <p:spTgt spid="542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4279">
                                            <p:txEl>
                                              <p:pRg st="4" end="4"/>
                                            </p:txEl>
                                          </p:spTgt>
                                        </p:tgtEl>
                                        <p:attrNameLst>
                                          <p:attrName>style.visibility</p:attrName>
                                        </p:attrNameLst>
                                      </p:cBhvr>
                                      <p:to>
                                        <p:strVal val="visible"/>
                                      </p:to>
                                    </p:set>
                                    <p:animEffect transition="in" filter="checkerboard(across)">
                                      <p:cBhvr>
                                        <p:cTn id="23" dur="500"/>
                                        <p:tgtEl>
                                          <p:spTgt spid="5427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4279">
                                            <p:txEl>
                                              <p:pRg st="6" end="6"/>
                                            </p:txEl>
                                          </p:spTgt>
                                        </p:tgtEl>
                                        <p:attrNameLst>
                                          <p:attrName>style.visibility</p:attrName>
                                        </p:attrNameLst>
                                      </p:cBhvr>
                                      <p:to>
                                        <p:strVal val="visible"/>
                                      </p:to>
                                    </p:set>
                                    <p:animEffect transition="in" filter="checkerboard(across)">
                                      <p:cBhvr>
                                        <p:cTn id="28" dur="500"/>
                                        <p:tgtEl>
                                          <p:spTgt spid="54279">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54284"/>
                                        </p:tgtEl>
                                        <p:attrNameLst>
                                          <p:attrName>style.visibility</p:attrName>
                                        </p:attrNameLst>
                                      </p:cBhvr>
                                      <p:to>
                                        <p:strVal val="visible"/>
                                      </p:to>
                                    </p:set>
                                    <p:animEffect transition="in" filter="dissolve">
                                      <p:cBhvr>
                                        <p:cTn id="33" dur="500"/>
                                        <p:tgtEl>
                                          <p:spTgt spid="54284"/>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54285"/>
                                        </p:tgtEl>
                                        <p:attrNameLst>
                                          <p:attrName>style.visibility</p:attrName>
                                        </p:attrNameLst>
                                      </p:cBhvr>
                                      <p:to>
                                        <p:strVal val="visible"/>
                                      </p:to>
                                    </p:set>
                                    <p:animEffect transition="in" filter="dissolve">
                                      <p:cBhvr>
                                        <p:cTn id="36" dur="500"/>
                                        <p:tgtEl>
                                          <p:spTgt spid="54285"/>
                                        </p:tgtEl>
                                      </p:cBhvr>
                                    </p:animEffect>
                                  </p:childTnLst>
                                </p:cTn>
                              </p:par>
                              <p:par>
                                <p:cTn id="37" presetID="1" presetClass="entr" presetSubtype="0" fill="hold" nodeType="withEffect">
                                  <p:stCondLst>
                                    <p:cond delay="0"/>
                                  </p:stCondLst>
                                  <p:childTnLst>
                                    <p:set>
                                      <p:cBhvr>
                                        <p:cTn id="38" dur="1" fill="hold">
                                          <p:stCondLst>
                                            <p:cond delay="0"/>
                                          </p:stCondLst>
                                        </p:cTn>
                                        <p:tgtEl>
                                          <p:spTgt spid="54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build="p"/>
      <p:bldP spid="54282" grpId="0"/>
      <p:bldP spid="54283" grpId="0" animBg="1"/>
      <p:bldP spid="54284" grpId="0"/>
      <p:bldP spid="5428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7" name="Rectangle 23"/>
          <p:cNvSpPr>
            <a:spLocks noChangeArrowheads="1"/>
          </p:cNvSpPr>
          <p:nvPr/>
        </p:nvSpPr>
        <p:spPr bwMode="auto">
          <a:xfrm>
            <a:off x="2700338" y="908050"/>
            <a:ext cx="3095625" cy="5689600"/>
          </a:xfrm>
          <a:prstGeom prst="rect">
            <a:avLst/>
          </a:prstGeom>
          <a:solidFill>
            <a:srgbClr val="C8CFF8"/>
          </a:solidFill>
          <a:ln w="28575">
            <a:solidFill>
              <a:srgbClr val="8A8CE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57381" name="Picture 37" descr="SkeletonNorm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944563"/>
            <a:ext cx="2928938" cy="5689600"/>
          </a:xfrm>
          <a:prstGeom prst="rect">
            <a:avLst/>
          </a:prstGeom>
          <a:noFill/>
          <a:extLst>
            <a:ext uri="{909E8E84-426E-40DD-AFC4-6F175D3DCCD1}">
              <a14:hiddenFill xmlns:a14="http://schemas.microsoft.com/office/drawing/2010/main">
                <a:solidFill>
                  <a:srgbClr val="FFFFFF"/>
                </a:solidFill>
              </a14:hiddenFill>
            </a:ext>
          </a:extLst>
        </p:spPr>
      </p:pic>
      <p:sp>
        <p:nvSpPr>
          <p:cNvPr id="57346" name="Rectangle 2"/>
          <p:cNvSpPr>
            <a:spLocks noGrp="1" noChangeArrowheads="1"/>
          </p:cNvSpPr>
          <p:nvPr>
            <p:ph type="title"/>
          </p:nvPr>
        </p:nvSpPr>
        <p:spPr>
          <a:xfrm>
            <a:off x="446088" y="0"/>
            <a:ext cx="8229600" cy="908050"/>
          </a:xfrm>
        </p:spPr>
        <p:txBody>
          <a:bodyPr/>
          <a:lstStyle/>
          <a:p>
            <a:r>
              <a:rPr lang="en-GB" dirty="0"/>
              <a:t>Naming bones</a:t>
            </a:r>
            <a:endParaRPr lang="en-US" dirty="0"/>
          </a:p>
        </p:txBody>
      </p:sp>
      <p:pic>
        <p:nvPicPr>
          <p:cNvPr id="57349" name="Picture 5" descr="next_btn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57352" name="Text Box 8"/>
          <p:cNvSpPr txBox="1">
            <a:spLocks noChangeArrowheads="1"/>
          </p:cNvSpPr>
          <p:nvPr/>
        </p:nvSpPr>
        <p:spPr bwMode="auto">
          <a:xfrm>
            <a:off x="6011863" y="908050"/>
            <a:ext cx="266382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Cranium (skull)</a:t>
            </a:r>
          </a:p>
        </p:txBody>
      </p:sp>
      <p:sp>
        <p:nvSpPr>
          <p:cNvPr id="57353" name="Text Box 9"/>
          <p:cNvSpPr txBox="1">
            <a:spLocks noChangeArrowheads="1"/>
          </p:cNvSpPr>
          <p:nvPr/>
        </p:nvSpPr>
        <p:spPr bwMode="auto">
          <a:xfrm>
            <a:off x="6144348" y="1797050"/>
            <a:ext cx="1944687"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Sternum (breast bone)</a:t>
            </a:r>
          </a:p>
        </p:txBody>
      </p:sp>
      <p:sp>
        <p:nvSpPr>
          <p:cNvPr id="57354" name="Text Box 10"/>
          <p:cNvSpPr txBox="1">
            <a:spLocks noChangeArrowheads="1"/>
          </p:cNvSpPr>
          <p:nvPr/>
        </p:nvSpPr>
        <p:spPr bwMode="auto">
          <a:xfrm>
            <a:off x="827088" y="2193925"/>
            <a:ext cx="15113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Ribs</a:t>
            </a:r>
          </a:p>
        </p:txBody>
      </p:sp>
      <p:sp>
        <p:nvSpPr>
          <p:cNvPr id="57355" name="Text Box 11"/>
          <p:cNvSpPr txBox="1">
            <a:spLocks noChangeArrowheads="1"/>
          </p:cNvSpPr>
          <p:nvPr/>
        </p:nvSpPr>
        <p:spPr bwMode="auto">
          <a:xfrm>
            <a:off x="1212129" y="3100328"/>
            <a:ext cx="158432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smtClean="0">
                <a:solidFill>
                  <a:srgbClr val="002060"/>
                </a:solidFill>
              </a:rPr>
              <a:t>Sacrum</a:t>
            </a:r>
            <a:r>
              <a:rPr lang="en-GB" sz="2300" b="0" dirty="0">
                <a:solidFill>
                  <a:srgbClr val="002060"/>
                </a:solidFill>
              </a:rPr>
              <a:t/>
            </a:r>
            <a:br>
              <a:rPr lang="en-GB" sz="2300" b="0" dirty="0">
                <a:solidFill>
                  <a:srgbClr val="002060"/>
                </a:solidFill>
              </a:rPr>
            </a:br>
            <a:endParaRPr lang="en-GB" sz="2300" b="0" dirty="0">
              <a:solidFill>
                <a:srgbClr val="002060"/>
              </a:solidFill>
            </a:endParaRPr>
          </a:p>
        </p:txBody>
      </p:sp>
      <p:sp>
        <p:nvSpPr>
          <p:cNvPr id="57356" name="Text Box 12"/>
          <p:cNvSpPr txBox="1">
            <a:spLocks noChangeArrowheads="1"/>
          </p:cNvSpPr>
          <p:nvPr/>
        </p:nvSpPr>
        <p:spPr bwMode="auto">
          <a:xfrm>
            <a:off x="6227763" y="2628263"/>
            <a:ext cx="15113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err="1">
                <a:solidFill>
                  <a:srgbClr val="002060"/>
                </a:solidFill>
              </a:rPr>
              <a:t>Humerus</a:t>
            </a:r>
            <a:endParaRPr lang="en-GB" sz="2300" b="0" dirty="0">
              <a:solidFill>
                <a:srgbClr val="002060"/>
              </a:solidFill>
            </a:endParaRPr>
          </a:p>
        </p:txBody>
      </p:sp>
      <p:sp>
        <p:nvSpPr>
          <p:cNvPr id="57357" name="Text Box 13"/>
          <p:cNvSpPr txBox="1">
            <a:spLocks noChangeArrowheads="1"/>
          </p:cNvSpPr>
          <p:nvPr/>
        </p:nvSpPr>
        <p:spPr bwMode="auto">
          <a:xfrm>
            <a:off x="6588125" y="3789363"/>
            <a:ext cx="1511300"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Ulna</a:t>
            </a:r>
          </a:p>
        </p:txBody>
      </p:sp>
      <p:sp>
        <p:nvSpPr>
          <p:cNvPr id="57358" name="Text Box 14"/>
          <p:cNvSpPr txBox="1">
            <a:spLocks noChangeArrowheads="1"/>
          </p:cNvSpPr>
          <p:nvPr/>
        </p:nvSpPr>
        <p:spPr bwMode="auto">
          <a:xfrm>
            <a:off x="7164388" y="3141663"/>
            <a:ext cx="1511300"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Radius</a:t>
            </a:r>
          </a:p>
        </p:txBody>
      </p:sp>
      <p:sp>
        <p:nvSpPr>
          <p:cNvPr id="57359" name="Text Box 15"/>
          <p:cNvSpPr txBox="1">
            <a:spLocks noChangeArrowheads="1"/>
          </p:cNvSpPr>
          <p:nvPr/>
        </p:nvSpPr>
        <p:spPr bwMode="auto">
          <a:xfrm>
            <a:off x="6156325" y="4941888"/>
            <a:ext cx="1511300"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Femur</a:t>
            </a:r>
          </a:p>
        </p:txBody>
      </p:sp>
      <p:sp>
        <p:nvSpPr>
          <p:cNvPr id="57360" name="Text Box 16"/>
          <p:cNvSpPr txBox="1">
            <a:spLocks noChangeArrowheads="1"/>
          </p:cNvSpPr>
          <p:nvPr/>
        </p:nvSpPr>
        <p:spPr bwMode="auto">
          <a:xfrm>
            <a:off x="1042988" y="4365625"/>
            <a:ext cx="1728787"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Patella (knee cap)</a:t>
            </a:r>
          </a:p>
        </p:txBody>
      </p:sp>
      <p:sp>
        <p:nvSpPr>
          <p:cNvPr id="57361" name="Text Box 17"/>
          <p:cNvSpPr txBox="1">
            <a:spLocks noChangeArrowheads="1"/>
          </p:cNvSpPr>
          <p:nvPr/>
        </p:nvSpPr>
        <p:spPr bwMode="auto">
          <a:xfrm>
            <a:off x="1619250" y="5300663"/>
            <a:ext cx="1511300"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Tibia</a:t>
            </a:r>
          </a:p>
        </p:txBody>
      </p:sp>
      <p:sp>
        <p:nvSpPr>
          <p:cNvPr id="57362" name="Text Box 18"/>
          <p:cNvSpPr txBox="1">
            <a:spLocks noChangeArrowheads="1"/>
          </p:cNvSpPr>
          <p:nvPr/>
        </p:nvSpPr>
        <p:spPr bwMode="auto">
          <a:xfrm>
            <a:off x="1042988" y="5805488"/>
            <a:ext cx="1511300"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Fibula</a:t>
            </a:r>
          </a:p>
        </p:txBody>
      </p:sp>
      <p:sp>
        <p:nvSpPr>
          <p:cNvPr id="57365" name="Text Box 21"/>
          <p:cNvSpPr txBox="1">
            <a:spLocks noChangeArrowheads="1"/>
          </p:cNvSpPr>
          <p:nvPr/>
        </p:nvSpPr>
        <p:spPr bwMode="auto">
          <a:xfrm>
            <a:off x="827088" y="1196975"/>
            <a:ext cx="187325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Clavicle (collar bone)</a:t>
            </a:r>
          </a:p>
        </p:txBody>
      </p:sp>
      <p:sp>
        <p:nvSpPr>
          <p:cNvPr id="57366" name="Line 22"/>
          <p:cNvSpPr>
            <a:spLocks noChangeShapeType="1"/>
          </p:cNvSpPr>
          <p:nvPr/>
        </p:nvSpPr>
        <p:spPr bwMode="auto">
          <a:xfrm>
            <a:off x="2124075" y="4652963"/>
            <a:ext cx="1943100" cy="36036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69" name="Line 25"/>
          <p:cNvSpPr>
            <a:spLocks noChangeShapeType="1"/>
          </p:cNvSpPr>
          <p:nvPr/>
        </p:nvSpPr>
        <p:spPr bwMode="auto">
          <a:xfrm flipV="1">
            <a:off x="2411413" y="5229225"/>
            <a:ext cx="1655762" cy="2873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0" name="Line 26"/>
          <p:cNvSpPr>
            <a:spLocks noChangeShapeType="1"/>
          </p:cNvSpPr>
          <p:nvPr/>
        </p:nvSpPr>
        <p:spPr bwMode="auto">
          <a:xfrm flipV="1">
            <a:off x="2051050" y="5589588"/>
            <a:ext cx="1944688"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68" name="Line 24"/>
          <p:cNvSpPr>
            <a:spLocks noChangeShapeType="1"/>
          </p:cNvSpPr>
          <p:nvPr/>
        </p:nvSpPr>
        <p:spPr bwMode="auto">
          <a:xfrm flipH="1" flipV="1">
            <a:off x="4500563" y="4581525"/>
            <a:ext cx="1584325" cy="5032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2" name="Line 28"/>
          <p:cNvSpPr>
            <a:spLocks noChangeShapeType="1"/>
          </p:cNvSpPr>
          <p:nvPr/>
        </p:nvSpPr>
        <p:spPr bwMode="auto">
          <a:xfrm flipV="1">
            <a:off x="1619250" y="2420938"/>
            <a:ext cx="230505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3" name="Line 29"/>
          <p:cNvSpPr>
            <a:spLocks noChangeShapeType="1"/>
          </p:cNvSpPr>
          <p:nvPr/>
        </p:nvSpPr>
        <p:spPr bwMode="auto">
          <a:xfrm flipH="1">
            <a:off x="4140200" y="1990723"/>
            <a:ext cx="1873250" cy="35877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4" name="Line 30"/>
          <p:cNvSpPr>
            <a:spLocks noChangeShapeType="1"/>
          </p:cNvSpPr>
          <p:nvPr/>
        </p:nvSpPr>
        <p:spPr bwMode="auto">
          <a:xfrm flipH="1">
            <a:off x="4427538" y="1196975"/>
            <a:ext cx="165735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6" name="Line 32"/>
          <p:cNvSpPr>
            <a:spLocks noChangeShapeType="1"/>
          </p:cNvSpPr>
          <p:nvPr/>
        </p:nvSpPr>
        <p:spPr bwMode="auto">
          <a:xfrm>
            <a:off x="2374900" y="3363119"/>
            <a:ext cx="193278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7" name="Line 33"/>
          <p:cNvSpPr>
            <a:spLocks noChangeShapeType="1"/>
          </p:cNvSpPr>
          <p:nvPr/>
        </p:nvSpPr>
        <p:spPr bwMode="auto">
          <a:xfrm>
            <a:off x="2051050" y="1484313"/>
            <a:ext cx="1800225" cy="36036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8" name="Line 34"/>
          <p:cNvSpPr>
            <a:spLocks noChangeShapeType="1"/>
          </p:cNvSpPr>
          <p:nvPr/>
        </p:nvSpPr>
        <p:spPr bwMode="auto">
          <a:xfrm flipH="1">
            <a:off x="5148263" y="3355975"/>
            <a:ext cx="2016125" cy="158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79" name="Line 35"/>
          <p:cNvSpPr>
            <a:spLocks noChangeShapeType="1"/>
          </p:cNvSpPr>
          <p:nvPr/>
        </p:nvSpPr>
        <p:spPr bwMode="auto">
          <a:xfrm flipH="1" flipV="1">
            <a:off x="5076825" y="3500438"/>
            <a:ext cx="1584325" cy="5032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80" name="Line 36"/>
          <p:cNvSpPr>
            <a:spLocks noChangeShapeType="1"/>
          </p:cNvSpPr>
          <p:nvPr/>
        </p:nvSpPr>
        <p:spPr bwMode="auto">
          <a:xfrm flipH="1" flipV="1">
            <a:off x="4859338" y="2420938"/>
            <a:ext cx="1368425" cy="2873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extBox 1"/>
          <p:cNvSpPr txBox="1"/>
          <p:nvPr/>
        </p:nvSpPr>
        <p:spPr>
          <a:xfrm>
            <a:off x="1079500" y="2638447"/>
            <a:ext cx="1368425" cy="446276"/>
          </a:xfrm>
          <a:prstGeom prst="rect">
            <a:avLst/>
          </a:prstGeom>
          <a:noFill/>
        </p:spPr>
        <p:txBody>
          <a:bodyPr wrap="square" rtlCol="0">
            <a:spAutoFit/>
          </a:bodyPr>
          <a:lstStyle/>
          <a:p>
            <a:r>
              <a:rPr lang="en-GB" sz="2300" dirty="0">
                <a:solidFill>
                  <a:srgbClr val="002060"/>
                </a:solidFill>
              </a:rPr>
              <a:t>Pelvis</a:t>
            </a:r>
          </a:p>
        </p:txBody>
      </p:sp>
      <p:sp>
        <p:nvSpPr>
          <p:cNvPr id="31" name="Line 33"/>
          <p:cNvSpPr>
            <a:spLocks noChangeShapeType="1"/>
          </p:cNvSpPr>
          <p:nvPr/>
        </p:nvSpPr>
        <p:spPr bwMode="auto">
          <a:xfrm>
            <a:off x="2124076" y="2935288"/>
            <a:ext cx="1943100" cy="35202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 name="TextBox 2"/>
          <p:cNvSpPr txBox="1"/>
          <p:nvPr/>
        </p:nvSpPr>
        <p:spPr>
          <a:xfrm>
            <a:off x="6129628" y="1350963"/>
            <a:ext cx="1582737" cy="446276"/>
          </a:xfrm>
          <a:prstGeom prst="rect">
            <a:avLst/>
          </a:prstGeom>
          <a:noFill/>
        </p:spPr>
        <p:txBody>
          <a:bodyPr wrap="square" rtlCol="0">
            <a:spAutoFit/>
          </a:bodyPr>
          <a:lstStyle/>
          <a:p>
            <a:r>
              <a:rPr lang="en-GB" sz="2300" dirty="0">
                <a:solidFill>
                  <a:srgbClr val="002060"/>
                </a:solidFill>
              </a:rPr>
              <a:t>Jaw</a:t>
            </a:r>
            <a:r>
              <a:rPr lang="en-GB" dirty="0" smtClean="0"/>
              <a:t> </a:t>
            </a:r>
            <a:r>
              <a:rPr lang="en-GB" sz="2300" dirty="0">
                <a:solidFill>
                  <a:srgbClr val="002060"/>
                </a:solidFill>
              </a:rPr>
              <a:t>bone</a:t>
            </a:r>
          </a:p>
        </p:txBody>
      </p:sp>
      <p:sp>
        <p:nvSpPr>
          <p:cNvPr id="33" name="Line 30"/>
          <p:cNvSpPr>
            <a:spLocks noChangeShapeType="1"/>
          </p:cNvSpPr>
          <p:nvPr/>
        </p:nvSpPr>
        <p:spPr bwMode="auto">
          <a:xfrm flipH="1">
            <a:off x="4248150" y="1593850"/>
            <a:ext cx="189619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27"/>
          <p:cNvSpPr>
            <a:spLocks noChangeShapeType="1"/>
          </p:cNvSpPr>
          <p:nvPr/>
        </p:nvSpPr>
        <p:spPr bwMode="auto">
          <a:xfrm flipH="1">
            <a:off x="4500563" y="5805488"/>
            <a:ext cx="1511300" cy="44846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Line 27"/>
          <p:cNvSpPr>
            <a:spLocks noChangeShapeType="1"/>
          </p:cNvSpPr>
          <p:nvPr/>
        </p:nvSpPr>
        <p:spPr bwMode="auto">
          <a:xfrm flipH="1">
            <a:off x="4557713" y="6096000"/>
            <a:ext cx="2030412" cy="31035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Line 27"/>
          <p:cNvSpPr>
            <a:spLocks noChangeShapeType="1"/>
          </p:cNvSpPr>
          <p:nvPr/>
        </p:nvSpPr>
        <p:spPr bwMode="auto">
          <a:xfrm flipH="1">
            <a:off x="4652963" y="6561642"/>
            <a:ext cx="1574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32"/>
          <p:cNvSpPr>
            <a:spLocks noChangeShapeType="1"/>
          </p:cNvSpPr>
          <p:nvPr/>
        </p:nvSpPr>
        <p:spPr bwMode="auto">
          <a:xfrm>
            <a:off x="1763711" y="3584575"/>
            <a:ext cx="1538361" cy="20478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32"/>
          <p:cNvSpPr>
            <a:spLocks noChangeShapeType="1"/>
          </p:cNvSpPr>
          <p:nvPr/>
        </p:nvSpPr>
        <p:spPr bwMode="auto">
          <a:xfrm>
            <a:off x="1403647" y="3900547"/>
            <a:ext cx="1741263" cy="10312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Line 32"/>
          <p:cNvSpPr>
            <a:spLocks noChangeShapeType="1"/>
          </p:cNvSpPr>
          <p:nvPr/>
        </p:nvSpPr>
        <p:spPr bwMode="auto">
          <a:xfrm flipV="1">
            <a:off x="1582737" y="4187175"/>
            <a:ext cx="1562173" cy="45099"/>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948634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52"/>
                                        </p:tgtEl>
                                        <p:attrNameLst>
                                          <p:attrName>style.visibility</p:attrName>
                                        </p:attrNameLst>
                                      </p:cBhvr>
                                      <p:to>
                                        <p:strVal val="visible"/>
                                      </p:to>
                                    </p:set>
                                    <p:animEffect transition="in" filter="dissolve">
                                      <p:cBhvr>
                                        <p:cTn id="7" dur="500"/>
                                        <p:tgtEl>
                                          <p:spTgt spid="5735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7374"/>
                                        </p:tgtEl>
                                        <p:attrNameLst>
                                          <p:attrName>style.visibility</p:attrName>
                                        </p:attrNameLst>
                                      </p:cBhvr>
                                      <p:to>
                                        <p:strVal val="visible"/>
                                      </p:to>
                                    </p:set>
                                    <p:animEffect transition="in" filter="dissolve">
                                      <p:cBhvr>
                                        <p:cTn id="10" dur="500"/>
                                        <p:tgtEl>
                                          <p:spTgt spid="573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7365"/>
                                        </p:tgtEl>
                                        <p:attrNameLst>
                                          <p:attrName>style.visibility</p:attrName>
                                        </p:attrNameLst>
                                      </p:cBhvr>
                                      <p:to>
                                        <p:strVal val="visible"/>
                                      </p:to>
                                    </p:set>
                                    <p:animEffect transition="in" filter="dissolve">
                                      <p:cBhvr>
                                        <p:cTn id="15" dur="500"/>
                                        <p:tgtEl>
                                          <p:spTgt spid="5736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7377"/>
                                        </p:tgtEl>
                                        <p:attrNameLst>
                                          <p:attrName>style.visibility</p:attrName>
                                        </p:attrNameLst>
                                      </p:cBhvr>
                                      <p:to>
                                        <p:strVal val="visible"/>
                                      </p:to>
                                    </p:set>
                                    <p:animEffect transition="in" filter="dissolve">
                                      <p:cBhvr>
                                        <p:cTn id="18" dur="500"/>
                                        <p:tgtEl>
                                          <p:spTgt spid="5737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7353"/>
                                        </p:tgtEl>
                                        <p:attrNameLst>
                                          <p:attrName>style.visibility</p:attrName>
                                        </p:attrNameLst>
                                      </p:cBhvr>
                                      <p:to>
                                        <p:strVal val="visible"/>
                                      </p:to>
                                    </p:set>
                                    <p:animEffect transition="in" filter="dissolve">
                                      <p:cBhvr>
                                        <p:cTn id="23" dur="500"/>
                                        <p:tgtEl>
                                          <p:spTgt spid="5735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7373"/>
                                        </p:tgtEl>
                                        <p:attrNameLst>
                                          <p:attrName>style.visibility</p:attrName>
                                        </p:attrNameLst>
                                      </p:cBhvr>
                                      <p:to>
                                        <p:strVal val="visible"/>
                                      </p:to>
                                    </p:set>
                                    <p:animEffect transition="in" filter="dissolve">
                                      <p:cBhvr>
                                        <p:cTn id="26" dur="500"/>
                                        <p:tgtEl>
                                          <p:spTgt spid="5737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7372"/>
                                        </p:tgtEl>
                                        <p:attrNameLst>
                                          <p:attrName>style.visibility</p:attrName>
                                        </p:attrNameLst>
                                      </p:cBhvr>
                                      <p:to>
                                        <p:strVal val="visible"/>
                                      </p:to>
                                    </p:set>
                                    <p:animEffect transition="in" filter="dissolve">
                                      <p:cBhvr>
                                        <p:cTn id="31" dur="500"/>
                                        <p:tgtEl>
                                          <p:spTgt spid="5737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7354"/>
                                        </p:tgtEl>
                                        <p:attrNameLst>
                                          <p:attrName>style.visibility</p:attrName>
                                        </p:attrNameLst>
                                      </p:cBhvr>
                                      <p:to>
                                        <p:strVal val="visible"/>
                                      </p:to>
                                    </p:set>
                                    <p:animEffect transition="in" filter="dissolve">
                                      <p:cBhvr>
                                        <p:cTn id="34" dur="500"/>
                                        <p:tgtEl>
                                          <p:spTgt spid="5735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57356"/>
                                        </p:tgtEl>
                                        <p:attrNameLst>
                                          <p:attrName>style.visibility</p:attrName>
                                        </p:attrNameLst>
                                      </p:cBhvr>
                                      <p:to>
                                        <p:strVal val="visible"/>
                                      </p:to>
                                    </p:set>
                                    <p:animEffect transition="in" filter="dissolve">
                                      <p:cBhvr>
                                        <p:cTn id="39" dur="500"/>
                                        <p:tgtEl>
                                          <p:spTgt spid="5735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57380"/>
                                        </p:tgtEl>
                                        <p:attrNameLst>
                                          <p:attrName>style.visibility</p:attrName>
                                        </p:attrNameLst>
                                      </p:cBhvr>
                                      <p:to>
                                        <p:strVal val="visible"/>
                                      </p:to>
                                    </p:set>
                                    <p:animEffect transition="in" filter="dissolve">
                                      <p:cBhvr>
                                        <p:cTn id="42" dur="500"/>
                                        <p:tgtEl>
                                          <p:spTgt spid="5738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7355"/>
                                        </p:tgtEl>
                                        <p:attrNameLst>
                                          <p:attrName>style.visibility</p:attrName>
                                        </p:attrNameLst>
                                      </p:cBhvr>
                                      <p:to>
                                        <p:strVal val="visible"/>
                                      </p:to>
                                    </p:set>
                                    <p:animEffect transition="in" filter="dissolve">
                                      <p:cBhvr>
                                        <p:cTn id="47" dur="500"/>
                                        <p:tgtEl>
                                          <p:spTgt spid="57355"/>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57376"/>
                                        </p:tgtEl>
                                        <p:attrNameLst>
                                          <p:attrName>style.visibility</p:attrName>
                                        </p:attrNameLst>
                                      </p:cBhvr>
                                      <p:to>
                                        <p:strVal val="visible"/>
                                      </p:to>
                                    </p:set>
                                    <p:animEffect transition="in" filter="dissolve">
                                      <p:cBhvr>
                                        <p:cTn id="50" dur="500"/>
                                        <p:tgtEl>
                                          <p:spTgt spid="5737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57358"/>
                                        </p:tgtEl>
                                        <p:attrNameLst>
                                          <p:attrName>style.visibility</p:attrName>
                                        </p:attrNameLst>
                                      </p:cBhvr>
                                      <p:to>
                                        <p:strVal val="visible"/>
                                      </p:to>
                                    </p:set>
                                    <p:animEffect transition="in" filter="dissolve">
                                      <p:cBhvr>
                                        <p:cTn id="55" dur="500"/>
                                        <p:tgtEl>
                                          <p:spTgt spid="57358"/>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57378"/>
                                        </p:tgtEl>
                                        <p:attrNameLst>
                                          <p:attrName>style.visibility</p:attrName>
                                        </p:attrNameLst>
                                      </p:cBhvr>
                                      <p:to>
                                        <p:strVal val="visible"/>
                                      </p:to>
                                    </p:set>
                                    <p:animEffect transition="in" filter="dissolve">
                                      <p:cBhvr>
                                        <p:cTn id="58" dur="500"/>
                                        <p:tgtEl>
                                          <p:spTgt spid="5737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57357"/>
                                        </p:tgtEl>
                                        <p:attrNameLst>
                                          <p:attrName>style.visibility</p:attrName>
                                        </p:attrNameLst>
                                      </p:cBhvr>
                                      <p:to>
                                        <p:strVal val="visible"/>
                                      </p:to>
                                    </p:set>
                                    <p:animEffect transition="in" filter="dissolve">
                                      <p:cBhvr>
                                        <p:cTn id="63" dur="500"/>
                                        <p:tgtEl>
                                          <p:spTgt spid="57357"/>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57379"/>
                                        </p:tgtEl>
                                        <p:attrNameLst>
                                          <p:attrName>style.visibility</p:attrName>
                                        </p:attrNameLst>
                                      </p:cBhvr>
                                      <p:to>
                                        <p:strVal val="visible"/>
                                      </p:to>
                                    </p:set>
                                    <p:animEffect transition="in" filter="dissolve">
                                      <p:cBhvr>
                                        <p:cTn id="66" dur="500"/>
                                        <p:tgtEl>
                                          <p:spTgt spid="57379"/>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57368"/>
                                        </p:tgtEl>
                                        <p:attrNameLst>
                                          <p:attrName>style.visibility</p:attrName>
                                        </p:attrNameLst>
                                      </p:cBhvr>
                                      <p:to>
                                        <p:strVal val="visible"/>
                                      </p:to>
                                    </p:set>
                                    <p:animEffect transition="in" filter="dissolve">
                                      <p:cBhvr>
                                        <p:cTn id="71" dur="500"/>
                                        <p:tgtEl>
                                          <p:spTgt spid="57368"/>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57359"/>
                                        </p:tgtEl>
                                        <p:attrNameLst>
                                          <p:attrName>style.visibility</p:attrName>
                                        </p:attrNameLst>
                                      </p:cBhvr>
                                      <p:to>
                                        <p:strVal val="visible"/>
                                      </p:to>
                                    </p:set>
                                    <p:animEffect transition="in" filter="dissolve">
                                      <p:cBhvr>
                                        <p:cTn id="74" dur="500"/>
                                        <p:tgtEl>
                                          <p:spTgt spid="5735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57360"/>
                                        </p:tgtEl>
                                        <p:attrNameLst>
                                          <p:attrName>style.visibility</p:attrName>
                                        </p:attrNameLst>
                                      </p:cBhvr>
                                      <p:to>
                                        <p:strVal val="visible"/>
                                      </p:to>
                                    </p:set>
                                    <p:animEffect transition="in" filter="dissolve">
                                      <p:cBhvr>
                                        <p:cTn id="79" dur="500"/>
                                        <p:tgtEl>
                                          <p:spTgt spid="57360"/>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57366"/>
                                        </p:tgtEl>
                                        <p:attrNameLst>
                                          <p:attrName>style.visibility</p:attrName>
                                        </p:attrNameLst>
                                      </p:cBhvr>
                                      <p:to>
                                        <p:strVal val="visible"/>
                                      </p:to>
                                    </p:set>
                                    <p:animEffect transition="in" filter="dissolve">
                                      <p:cBhvr>
                                        <p:cTn id="82" dur="500"/>
                                        <p:tgtEl>
                                          <p:spTgt spid="5736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57369"/>
                                        </p:tgtEl>
                                        <p:attrNameLst>
                                          <p:attrName>style.visibility</p:attrName>
                                        </p:attrNameLst>
                                      </p:cBhvr>
                                      <p:to>
                                        <p:strVal val="visible"/>
                                      </p:to>
                                    </p:set>
                                    <p:animEffect transition="in" filter="dissolve">
                                      <p:cBhvr>
                                        <p:cTn id="87" dur="500"/>
                                        <p:tgtEl>
                                          <p:spTgt spid="57369"/>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57361"/>
                                        </p:tgtEl>
                                        <p:attrNameLst>
                                          <p:attrName>style.visibility</p:attrName>
                                        </p:attrNameLst>
                                      </p:cBhvr>
                                      <p:to>
                                        <p:strVal val="visible"/>
                                      </p:to>
                                    </p:set>
                                    <p:animEffect transition="in" filter="dissolve">
                                      <p:cBhvr>
                                        <p:cTn id="90" dur="500"/>
                                        <p:tgtEl>
                                          <p:spTgt spid="57361"/>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57362"/>
                                        </p:tgtEl>
                                        <p:attrNameLst>
                                          <p:attrName>style.visibility</p:attrName>
                                        </p:attrNameLst>
                                      </p:cBhvr>
                                      <p:to>
                                        <p:strVal val="visible"/>
                                      </p:to>
                                    </p:set>
                                    <p:animEffect transition="in" filter="dissolve">
                                      <p:cBhvr>
                                        <p:cTn id="95" dur="500"/>
                                        <p:tgtEl>
                                          <p:spTgt spid="57362"/>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57370"/>
                                        </p:tgtEl>
                                        <p:attrNameLst>
                                          <p:attrName>style.visibility</p:attrName>
                                        </p:attrNameLst>
                                      </p:cBhvr>
                                      <p:to>
                                        <p:strVal val="visible"/>
                                      </p:to>
                                    </p:set>
                                    <p:animEffect transition="in" filter="dissolve">
                                      <p:cBhvr>
                                        <p:cTn id="98" dur="500"/>
                                        <p:tgtEl>
                                          <p:spTgt spid="57370"/>
                                        </p:tgtEl>
                                      </p:cBhvr>
                                    </p:animEffect>
                                  </p:childTnLst>
                                </p:cTn>
                              </p:par>
                              <p:par>
                                <p:cTn id="99" presetID="1" presetClass="entr" presetSubtype="0" fill="hold" nodeType="withEffect">
                                  <p:stCondLst>
                                    <p:cond delay="0"/>
                                  </p:stCondLst>
                                  <p:childTnLst>
                                    <p:set>
                                      <p:cBhvr>
                                        <p:cTn id="100" dur="1" fill="hold">
                                          <p:stCondLst>
                                            <p:cond delay="0"/>
                                          </p:stCondLst>
                                        </p:cTn>
                                        <p:tgtEl>
                                          <p:spTgt spid="57349"/>
                                        </p:tgtEl>
                                        <p:attrNameLst>
                                          <p:attrName>style.visibility</p:attrName>
                                        </p:attrNameLst>
                                      </p:cBhvr>
                                      <p:to>
                                        <p:strVal val="visible"/>
                                      </p:to>
                                    </p:set>
                                  </p:childTnLst>
                                </p:cTn>
                              </p:par>
                              <p:par>
                                <p:cTn id="101" presetID="9" presetClass="entr" presetSubtype="0" fill="hold" grpId="0" nodeType="with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dissolve">
                                      <p:cBhvr>
                                        <p:cTn id="103" dur="500"/>
                                        <p:tgtEl>
                                          <p:spTgt spid="31"/>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dissolve">
                                      <p:cBhvr>
                                        <p:cTn id="106" dur="500"/>
                                        <p:tgtEl>
                                          <p:spTgt spid="33"/>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34"/>
                                        </p:tgtEl>
                                        <p:attrNameLst>
                                          <p:attrName>style.visibility</p:attrName>
                                        </p:attrNameLst>
                                      </p:cBhvr>
                                      <p:to>
                                        <p:strVal val="visible"/>
                                      </p:to>
                                    </p:set>
                                    <p:animEffect transition="in" filter="dissolve">
                                      <p:cBhvr>
                                        <p:cTn id="109" dur="500"/>
                                        <p:tgtEl>
                                          <p:spTgt spid="34"/>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dissolve">
                                      <p:cBhvr>
                                        <p:cTn id="112" dur="500"/>
                                        <p:tgtEl>
                                          <p:spTgt spid="35"/>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dissolve">
                                      <p:cBhvr>
                                        <p:cTn id="115" dur="500"/>
                                        <p:tgtEl>
                                          <p:spTgt spid="36"/>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dissolve">
                                      <p:cBhvr>
                                        <p:cTn id="118" dur="500"/>
                                        <p:tgtEl>
                                          <p:spTgt spid="37"/>
                                        </p:tgtEl>
                                      </p:cBhvr>
                                    </p:animEffect>
                                  </p:childTnLst>
                                </p:cTn>
                              </p:par>
                              <p:par>
                                <p:cTn id="119" presetID="9" presetClass="entr" presetSubtype="0" fill="hold" grpId="0" nodeType="with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dissolve">
                                      <p:cBhvr>
                                        <p:cTn id="121" dur="500"/>
                                        <p:tgtEl>
                                          <p:spTgt spid="38"/>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39"/>
                                        </p:tgtEl>
                                        <p:attrNameLst>
                                          <p:attrName>style.visibility</p:attrName>
                                        </p:attrNameLst>
                                      </p:cBhvr>
                                      <p:to>
                                        <p:strVal val="visible"/>
                                      </p:to>
                                    </p:set>
                                    <p:animEffect transition="in" filter="dissolve">
                                      <p:cBhvr>
                                        <p:cTn id="12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p:bldP spid="57353" grpId="0"/>
      <p:bldP spid="57354" grpId="0"/>
      <p:bldP spid="57355" grpId="0"/>
      <p:bldP spid="57356" grpId="0"/>
      <p:bldP spid="57357" grpId="0"/>
      <p:bldP spid="57358" grpId="0"/>
      <p:bldP spid="57359" grpId="0"/>
      <p:bldP spid="57360" grpId="0"/>
      <p:bldP spid="57361" grpId="0"/>
      <p:bldP spid="57362" grpId="0"/>
      <p:bldP spid="57365" grpId="0"/>
      <p:bldP spid="57366" grpId="0" animBg="1"/>
      <p:bldP spid="57369" grpId="0" animBg="1"/>
      <p:bldP spid="57370" grpId="0" animBg="1"/>
      <p:bldP spid="57368" grpId="0" animBg="1"/>
      <p:bldP spid="57372" grpId="0" animBg="1"/>
      <p:bldP spid="57373" grpId="0" animBg="1"/>
      <p:bldP spid="57374" grpId="0" animBg="1"/>
      <p:bldP spid="57376" grpId="0" animBg="1"/>
      <p:bldP spid="57377" grpId="0" animBg="1"/>
      <p:bldP spid="57378" grpId="0" animBg="1"/>
      <p:bldP spid="57379" grpId="0" animBg="1"/>
      <p:bldP spid="57380" grpId="0" animBg="1"/>
      <p:bldP spid="31" grpId="0" animBg="1"/>
      <p:bldP spid="33" grpId="0" animBg="1"/>
      <p:bldP spid="34" grpId="0" animBg="1"/>
      <p:bldP spid="35" grpId="0" animBg="1"/>
      <p:bldP spid="36" grpId="0" animBg="1"/>
      <p:bldP spid="37" grpId="0" animBg="1"/>
      <p:bldP spid="38" grpId="0" animBg="1"/>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8" name="Rectangle 18"/>
          <p:cNvSpPr>
            <a:spLocks noChangeArrowheads="1"/>
          </p:cNvSpPr>
          <p:nvPr/>
        </p:nvSpPr>
        <p:spPr bwMode="auto">
          <a:xfrm rot="16200000">
            <a:off x="3744119" y="4544219"/>
            <a:ext cx="2014537" cy="1800225"/>
          </a:xfrm>
          <a:prstGeom prst="rect">
            <a:avLst/>
          </a:prstGeom>
          <a:solidFill>
            <a:srgbClr val="C8CFF8"/>
          </a:solidFill>
          <a:ln w="28575">
            <a:solidFill>
              <a:srgbClr val="8A8CE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32" name="Rectangle 12"/>
          <p:cNvSpPr>
            <a:spLocks noChangeArrowheads="1"/>
          </p:cNvSpPr>
          <p:nvPr/>
        </p:nvSpPr>
        <p:spPr bwMode="auto">
          <a:xfrm rot="21600000">
            <a:off x="7121525" y="2495550"/>
            <a:ext cx="1798638" cy="3025775"/>
          </a:xfrm>
          <a:prstGeom prst="rect">
            <a:avLst/>
          </a:prstGeom>
          <a:solidFill>
            <a:srgbClr val="C8CFF8"/>
          </a:solidFill>
          <a:ln w="28575">
            <a:solidFill>
              <a:srgbClr val="8A8CE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30" name="Rectangle 10"/>
          <p:cNvSpPr>
            <a:spLocks noChangeArrowheads="1"/>
          </p:cNvSpPr>
          <p:nvPr/>
        </p:nvSpPr>
        <p:spPr bwMode="auto">
          <a:xfrm>
            <a:off x="323850" y="908050"/>
            <a:ext cx="3168650" cy="4033838"/>
          </a:xfrm>
          <a:prstGeom prst="rect">
            <a:avLst/>
          </a:prstGeom>
          <a:solidFill>
            <a:srgbClr val="C8CFF8"/>
          </a:solidFill>
          <a:ln w="28575">
            <a:solidFill>
              <a:srgbClr val="8A8CE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2" name="Rectangle 2"/>
          <p:cNvSpPr>
            <a:spLocks noGrp="1" noChangeArrowheads="1"/>
          </p:cNvSpPr>
          <p:nvPr>
            <p:ph type="title"/>
          </p:nvPr>
        </p:nvSpPr>
        <p:spPr>
          <a:xfrm>
            <a:off x="457200" y="0"/>
            <a:ext cx="8229600" cy="908050"/>
          </a:xfrm>
        </p:spPr>
        <p:txBody>
          <a:bodyPr/>
          <a:lstStyle/>
          <a:p>
            <a:r>
              <a:rPr lang="en-GB" dirty="0"/>
              <a:t>Naming bones</a:t>
            </a:r>
            <a:endParaRPr lang="en-US" dirty="0"/>
          </a:p>
        </p:txBody>
      </p:sp>
      <p:pic>
        <p:nvPicPr>
          <p:cNvPr id="56325" name="Picture 5"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56327" name="Text Box 7"/>
          <p:cNvSpPr txBox="1">
            <a:spLocks noChangeArrowheads="1"/>
          </p:cNvSpPr>
          <p:nvPr/>
        </p:nvSpPr>
        <p:spPr bwMode="auto">
          <a:xfrm>
            <a:off x="3635375" y="1052513"/>
            <a:ext cx="4176713"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Scapula (shoulder blade)</a:t>
            </a:r>
          </a:p>
        </p:txBody>
      </p:sp>
      <p:sp>
        <p:nvSpPr>
          <p:cNvPr id="56328" name="Text Box 8"/>
          <p:cNvSpPr txBox="1">
            <a:spLocks noChangeArrowheads="1"/>
          </p:cNvSpPr>
          <p:nvPr/>
        </p:nvSpPr>
        <p:spPr bwMode="auto">
          <a:xfrm>
            <a:off x="3708400" y="1773238"/>
            <a:ext cx="3671888"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Vertebral column (spine)</a:t>
            </a:r>
          </a:p>
        </p:txBody>
      </p:sp>
      <p:pic>
        <p:nvPicPr>
          <p:cNvPr id="56331" name="Picture 11" descr="Hand bones(M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2420938"/>
            <a:ext cx="1895475" cy="3124200"/>
          </a:xfrm>
          <a:prstGeom prst="rect">
            <a:avLst/>
          </a:prstGeom>
          <a:noFill/>
          <a:extLst>
            <a:ext uri="{909E8E84-426E-40DD-AFC4-6F175D3DCCD1}">
              <a14:hiddenFill xmlns:a14="http://schemas.microsoft.com/office/drawing/2010/main">
                <a:solidFill>
                  <a:srgbClr val="FFFFFF"/>
                </a:solidFill>
              </a14:hiddenFill>
            </a:ext>
          </a:extLst>
        </p:spPr>
      </p:pic>
      <p:pic>
        <p:nvPicPr>
          <p:cNvPr id="56333" name="Picture 13" descr="SkeletonBackZo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765175"/>
            <a:ext cx="3152775" cy="4162425"/>
          </a:xfrm>
          <a:prstGeom prst="rect">
            <a:avLst/>
          </a:prstGeom>
          <a:noFill/>
          <a:extLst>
            <a:ext uri="{909E8E84-426E-40DD-AFC4-6F175D3DCCD1}">
              <a14:hiddenFill xmlns:a14="http://schemas.microsoft.com/office/drawing/2010/main">
                <a:solidFill>
                  <a:srgbClr val="FFFFFF"/>
                </a:solidFill>
              </a14:hiddenFill>
            </a:ext>
          </a:extLst>
        </p:spPr>
      </p:pic>
      <p:sp>
        <p:nvSpPr>
          <p:cNvPr id="56334" name="Line 14"/>
          <p:cNvSpPr>
            <a:spLocks noChangeShapeType="1"/>
          </p:cNvSpPr>
          <p:nvPr/>
        </p:nvSpPr>
        <p:spPr bwMode="auto">
          <a:xfrm flipH="1">
            <a:off x="2339975" y="1412875"/>
            <a:ext cx="1295400" cy="792163"/>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35" name="Line 15"/>
          <p:cNvSpPr>
            <a:spLocks noChangeShapeType="1"/>
          </p:cNvSpPr>
          <p:nvPr/>
        </p:nvSpPr>
        <p:spPr bwMode="auto">
          <a:xfrm flipH="1">
            <a:off x="1908175" y="2060575"/>
            <a:ext cx="1798638" cy="503238"/>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56337" name="Picture 17" descr="foot bon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4300" y="4437063"/>
            <a:ext cx="1714500" cy="1949450"/>
          </a:xfrm>
          <a:prstGeom prst="rect">
            <a:avLst/>
          </a:prstGeom>
          <a:noFill/>
          <a:extLst>
            <a:ext uri="{909E8E84-426E-40DD-AFC4-6F175D3DCCD1}">
              <a14:hiddenFill xmlns:a14="http://schemas.microsoft.com/office/drawing/2010/main">
                <a:solidFill>
                  <a:srgbClr val="FFFFFF"/>
                </a:solidFill>
              </a14:hiddenFill>
            </a:ext>
          </a:extLst>
        </p:spPr>
      </p:pic>
      <p:sp>
        <p:nvSpPr>
          <p:cNvPr id="56339" name="Text Box 19"/>
          <p:cNvSpPr txBox="1">
            <a:spLocks noChangeArrowheads="1"/>
          </p:cNvSpPr>
          <p:nvPr/>
        </p:nvSpPr>
        <p:spPr bwMode="auto">
          <a:xfrm>
            <a:off x="5508625" y="2565400"/>
            <a:ext cx="2233613"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Carpals</a:t>
            </a:r>
          </a:p>
        </p:txBody>
      </p:sp>
      <p:sp>
        <p:nvSpPr>
          <p:cNvPr id="56340" name="Text Box 20"/>
          <p:cNvSpPr txBox="1">
            <a:spLocks noChangeArrowheads="1"/>
          </p:cNvSpPr>
          <p:nvPr/>
        </p:nvSpPr>
        <p:spPr bwMode="auto">
          <a:xfrm>
            <a:off x="4932363" y="3141663"/>
            <a:ext cx="2233612"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Metacarpals</a:t>
            </a:r>
          </a:p>
        </p:txBody>
      </p:sp>
      <p:sp>
        <p:nvSpPr>
          <p:cNvPr id="56341" name="Text Box 21"/>
          <p:cNvSpPr txBox="1">
            <a:spLocks noChangeArrowheads="1"/>
          </p:cNvSpPr>
          <p:nvPr/>
        </p:nvSpPr>
        <p:spPr bwMode="auto">
          <a:xfrm>
            <a:off x="6588125" y="5949950"/>
            <a:ext cx="158432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Phalanges</a:t>
            </a:r>
          </a:p>
        </p:txBody>
      </p:sp>
      <p:sp>
        <p:nvSpPr>
          <p:cNvPr id="56343" name="Text Box 23"/>
          <p:cNvSpPr txBox="1">
            <a:spLocks noChangeArrowheads="1"/>
          </p:cNvSpPr>
          <p:nvPr/>
        </p:nvSpPr>
        <p:spPr bwMode="auto">
          <a:xfrm>
            <a:off x="2124075" y="5084763"/>
            <a:ext cx="2233613"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Tarsals</a:t>
            </a:r>
          </a:p>
        </p:txBody>
      </p:sp>
      <p:sp>
        <p:nvSpPr>
          <p:cNvPr id="56344" name="Text Box 24"/>
          <p:cNvSpPr txBox="1">
            <a:spLocks noChangeArrowheads="1"/>
          </p:cNvSpPr>
          <p:nvPr/>
        </p:nvSpPr>
        <p:spPr bwMode="auto">
          <a:xfrm>
            <a:off x="1835150" y="5876925"/>
            <a:ext cx="2233613"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300" b="0" dirty="0">
                <a:solidFill>
                  <a:srgbClr val="002060"/>
                </a:solidFill>
              </a:rPr>
              <a:t>Metatarsals</a:t>
            </a:r>
          </a:p>
        </p:txBody>
      </p:sp>
      <p:sp>
        <p:nvSpPr>
          <p:cNvPr id="56345" name="Line 25"/>
          <p:cNvSpPr>
            <a:spLocks noChangeShapeType="1"/>
          </p:cNvSpPr>
          <p:nvPr/>
        </p:nvSpPr>
        <p:spPr bwMode="auto">
          <a:xfrm>
            <a:off x="6732588" y="2852738"/>
            <a:ext cx="1079500" cy="4318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46" name="Line 26"/>
          <p:cNvSpPr>
            <a:spLocks noChangeShapeType="1"/>
          </p:cNvSpPr>
          <p:nvPr/>
        </p:nvSpPr>
        <p:spPr bwMode="auto">
          <a:xfrm>
            <a:off x="6659563" y="3429000"/>
            <a:ext cx="1152525" cy="504825"/>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47" name="Line 27"/>
          <p:cNvSpPr>
            <a:spLocks noChangeShapeType="1"/>
          </p:cNvSpPr>
          <p:nvPr/>
        </p:nvSpPr>
        <p:spPr bwMode="auto">
          <a:xfrm>
            <a:off x="3203575" y="5373688"/>
            <a:ext cx="1223963" cy="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48" name="Line 28"/>
          <p:cNvSpPr>
            <a:spLocks noChangeShapeType="1"/>
          </p:cNvSpPr>
          <p:nvPr/>
        </p:nvSpPr>
        <p:spPr bwMode="auto">
          <a:xfrm flipV="1">
            <a:off x="3492500" y="5805488"/>
            <a:ext cx="1079500" cy="287337"/>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49" name="Line 29"/>
          <p:cNvSpPr>
            <a:spLocks noChangeShapeType="1"/>
          </p:cNvSpPr>
          <p:nvPr/>
        </p:nvSpPr>
        <p:spPr bwMode="auto">
          <a:xfrm flipV="1">
            <a:off x="7164388" y="4581525"/>
            <a:ext cx="647700" cy="1439863"/>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50" name="Line 30"/>
          <p:cNvSpPr>
            <a:spLocks noChangeShapeType="1"/>
          </p:cNvSpPr>
          <p:nvPr/>
        </p:nvSpPr>
        <p:spPr bwMode="auto">
          <a:xfrm flipV="1">
            <a:off x="7380288" y="5084763"/>
            <a:ext cx="720725" cy="936625"/>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51" name="Line 31"/>
          <p:cNvSpPr>
            <a:spLocks noChangeShapeType="1"/>
          </p:cNvSpPr>
          <p:nvPr/>
        </p:nvSpPr>
        <p:spPr bwMode="auto">
          <a:xfrm flipH="1" flipV="1">
            <a:off x="5292725" y="5949950"/>
            <a:ext cx="1295400" cy="2159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52" name="Text Box 32"/>
          <p:cNvSpPr txBox="1">
            <a:spLocks noChangeArrowheads="1"/>
          </p:cNvSpPr>
          <p:nvPr/>
        </p:nvSpPr>
        <p:spPr bwMode="auto">
          <a:xfrm>
            <a:off x="4787900" y="4365625"/>
            <a:ext cx="1079500" cy="36933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i="1" dirty="0">
                <a:solidFill>
                  <a:srgbClr val="002060"/>
                </a:solidFill>
              </a:rPr>
              <a:t>FOOT</a:t>
            </a:r>
          </a:p>
        </p:txBody>
      </p:sp>
      <p:sp>
        <p:nvSpPr>
          <p:cNvPr id="56353" name="Text Box 33"/>
          <p:cNvSpPr txBox="1">
            <a:spLocks noChangeArrowheads="1"/>
          </p:cNvSpPr>
          <p:nvPr/>
        </p:nvSpPr>
        <p:spPr bwMode="auto">
          <a:xfrm>
            <a:off x="7956550" y="2133600"/>
            <a:ext cx="1079500" cy="36933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i="1" dirty="0">
                <a:solidFill>
                  <a:srgbClr val="002060"/>
                </a:solidFill>
              </a:rPr>
              <a:t>HAND</a:t>
            </a:r>
          </a:p>
        </p:txBody>
      </p:sp>
    </p:spTree>
    <p:extLst>
      <p:ext uri="{BB962C8B-B14F-4D97-AF65-F5344CB8AC3E}">
        <p14:creationId xmlns:p14="http://schemas.microsoft.com/office/powerpoint/2010/main" val="3383720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7"/>
                                        </p:tgtEl>
                                        <p:attrNameLst>
                                          <p:attrName>style.visibility</p:attrName>
                                        </p:attrNameLst>
                                      </p:cBhvr>
                                      <p:to>
                                        <p:strVal val="visible"/>
                                      </p:to>
                                    </p:set>
                                    <p:animEffect transition="in" filter="dissolve">
                                      <p:cBhvr>
                                        <p:cTn id="7" dur="500"/>
                                        <p:tgtEl>
                                          <p:spTgt spid="563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6334"/>
                                        </p:tgtEl>
                                        <p:attrNameLst>
                                          <p:attrName>style.visibility</p:attrName>
                                        </p:attrNameLst>
                                      </p:cBhvr>
                                      <p:to>
                                        <p:strVal val="visible"/>
                                      </p:to>
                                    </p:set>
                                    <p:animEffect transition="in" filter="dissolve">
                                      <p:cBhvr>
                                        <p:cTn id="10" dur="500"/>
                                        <p:tgtEl>
                                          <p:spTgt spid="563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6328"/>
                                        </p:tgtEl>
                                        <p:attrNameLst>
                                          <p:attrName>style.visibility</p:attrName>
                                        </p:attrNameLst>
                                      </p:cBhvr>
                                      <p:to>
                                        <p:strVal val="visible"/>
                                      </p:to>
                                    </p:set>
                                    <p:animEffect transition="in" filter="dissolve">
                                      <p:cBhvr>
                                        <p:cTn id="15" dur="500"/>
                                        <p:tgtEl>
                                          <p:spTgt spid="5632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6335"/>
                                        </p:tgtEl>
                                        <p:attrNameLst>
                                          <p:attrName>style.visibility</p:attrName>
                                        </p:attrNameLst>
                                      </p:cBhvr>
                                      <p:to>
                                        <p:strVal val="visible"/>
                                      </p:to>
                                    </p:set>
                                    <p:animEffect transition="in" filter="dissolve">
                                      <p:cBhvr>
                                        <p:cTn id="18" dur="500"/>
                                        <p:tgtEl>
                                          <p:spTgt spid="563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332"/>
                                        </p:tgtEl>
                                        <p:attrNameLst>
                                          <p:attrName>style.visibility</p:attrName>
                                        </p:attrNameLst>
                                      </p:cBhvr>
                                      <p:to>
                                        <p:strVal val="visible"/>
                                      </p:to>
                                    </p:set>
                                    <p:animEffect transition="in" filter="fade">
                                      <p:cBhvr>
                                        <p:cTn id="23" dur="500"/>
                                        <p:tgtEl>
                                          <p:spTgt spid="563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6353"/>
                                        </p:tgtEl>
                                        <p:attrNameLst>
                                          <p:attrName>style.visibility</p:attrName>
                                        </p:attrNameLst>
                                      </p:cBhvr>
                                      <p:to>
                                        <p:strVal val="visible"/>
                                      </p:to>
                                    </p:set>
                                    <p:animEffect transition="in" filter="fade">
                                      <p:cBhvr>
                                        <p:cTn id="26" dur="500"/>
                                        <p:tgtEl>
                                          <p:spTgt spid="56353"/>
                                        </p:tgtEl>
                                      </p:cBhvr>
                                    </p:animEffect>
                                  </p:childTnLst>
                                </p:cTn>
                              </p:par>
                              <p:par>
                                <p:cTn id="27" presetID="10" presetClass="entr" presetSubtype="0" fill="hold" nodeType="withEffect">
                                  <p:stCondLst>
                                    <p:cond delay="0"/>
                                  </p:stCondLst>
                                  <p:childTnLst>
                                    <p:set>
                                      <p:cBhvr>
                                        <p:cTn id="28" dur="1" fill="hold">
                                          <p:stCondLst>
                                            <p:cond delay="0"/>
                                          </p:stCondLst>
                                        </p:cTn>
                                        <p:tgtEl>
                                          <p:spTgt spid="56331"/>
                                        </p:tgtEl>
                                        <p:attrNameLst>
                                          <p:attrName>style.visibility</p:attrName>
                                        </p:attrNameLst>
                                      </p:cBhvr>
                                      <p:to>
                                        <p:strVal val="visible"/>
                                      </p:to>
                                    </p:set>
                                    <p:animEffect transition="in" filter="fade">
                                      <p:cBhvr>
                                        <p:cTn id="29" dur="500"/>
                                        <p:tgtEl>
                                          <p:spTgt spid="5633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6345"/>
                                        </p:tgtEl>
                                        <p:attrNameLst>
                                          <p:attrName>style.visibility</p:attrName>
                                        </p:attrNameLst>
                                      </p:cBhvr>
                                      <p:to>
                                        <p:strVal val="visible"/>
                                      </p:to>
                                    </p:set>
                                    <p:animEffect transition="in" filter="dissolve">
                                      <p:cBhvr>
                                        <p:cTn id="32" dur="500"/>
                                        <p:tgtEl>
                                          <p:spTgt spid="56345"/>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6339"/>
                                        </p:tgtEl>
                                        <p:attrNameLst>
                                          <p:attrName>style.visibility</p:attrName>
                                        </p:attrNameLst>
                                      </p:cBhvr>
                                      <p:to>
                                        <p:strVal val="visible"/>
                                      </p:to>
                                    </p:set>
                                    <p:animEffect transition="in" filter="dissolve">
                                      <p:cBhvr>
                                        <p:cTn id="35" dur="500"/>
                                        <p:tgtEl>
                                          <p:spTgt spid="5633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56340"/>
                                        </p:tgtEl>
                                        <p:attrNameLst>
                                          <p:attrName>style.visibility</p:attrName>
                                        </p:attrNameLst>
                                      </p:cBhvr>
                                      <p:to>
                                        <p:strVal val="visible"/>
                                      </p:to>
                                    </p:set>
                                    <p:animEffect transition="in" filter="dissolve">
                                      <p:cBhvr>
                                        <p:cTn id="40" dur="500"/>
                                        <p:tgtEl>
                                          <p:spTgt spid="56340"/>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56346"/>
                                        </p:tgtEl>
                                        <p:attrNameLst>
                                          <p:attrName>style.visibility</p:attrName>
                                        </p:attrNameLst>
                                      </p:cBhvr>
                                      <p:to>
                                        <p:strVal val="visible"/>
                                      </p:to>
                                    </p:set>
                                    <p:animEffect transition="in" filter="dissolve">
                                      <p:cBhvr>
                                        <p:cTn id="43" dur="500"/>
                                        <p:tgtEl>
                                          <p:spTgt spid="5634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56337"/>
                                        </p:tgtEl>
                                        <p:attrNameLst>
                                          <p:attrName>style.visibility</p:attrName>
                                        </p:attrNameLst>
                                      </p:cBhvr>
                                      <p:to>
                                        <p:strVal val="visible"/>
                                      </p:to>
                                    </p:set>
                                    <p:animEffect transition="in" filter="fade">
                                      <p:cBhvr>
                                        <p:cTn id="48" dur="500"/>
                                        <p:tgtEl>
                                          <p:spTgt spid="5633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6352"/>
                                        </p:tgtEl>
                                        <p:attrNameLst>
                                          <p:attrName>style.visibility</p:attrName>
                                        </p:attrNameLst>
                                      </p:cBhvr>
                                      <p:to>
                                        <p:strVal val="visible"/>
                                      </p:to>
                                    </p:set>
                                    <p:animEffect transition="in" filter="fade">
                                      <p:cBhvr>
                                        <p:cTn id="51" dur="500"/>
                                        <p:tgtEl>
                                          <p:spTgt spid="5635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6338"/>
                                        </p:tgtEl>
                                        <p:attrNameLst>
                                          <p:attrName>style.visibility</p:attrName>
                                        </p:attrNameLst>
                                      </p:cBhvr>
                                      <p:to>
                                        <p:strVal val="visible"/>
                                      </p:to>
                                    </p:set>
                                    <p:animEffect transition="in" filter="fade">
                                      <p:cBhvr>
                                        <p:cTn id="54" dur="500"/>
                                        <p:tgtEl>
                                          <p:spTgt spid="5633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56343"/>
                                        </p:tgtEl>
                                        <p:attrNameLst>
                                          <p:attrName>style.visibility</p:attrName>
                                        </p:attrNameLst>
                                      </p:cBhvr>
                                      <p:to>
                                        <p:strVal val="visible"/>
                                      </p:to>
                                    </p:set>
                                    <p:animEffect transition="in" filter="dissolve">
                                      <p:cBhvr>
                                        <p:cTn id="57" dur="500"/>
                                        <p:tgtEl>
                                          <p:spTgt spid="56343"/>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56347"/>
                                        </p:tgtEl>
                                        <p:attrNameLst>
                                          <p:attrName>style.visibility</p:attrName>
                                        </p:attrNameLst>
                                      </p:cBhvr>
                                      <p:to>
                                        <p:strVal val="visible"/>
                                      </p:to>
                                    </p:set>
                                    <p:animEffect transition="in" filter="dissolve">
                                      <p:cBhvr>
                                        <p:cTn id="60" dur="500"/>
                                        <p:tgtEl>
                                          <p:spTgt spid="5634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56344"/>
                                        </p:tgtEl>
                                        <p:attrNameLst>
                                          <p:attrName>style.visibility</p:attrName>
                                        </p:attrNameLst>
                                      </p:cBhvr>
                                      <p:to>
                                        <p:strVal val="visible"/>
                                      </p:to>
                                    </p:set>
                                    <p:animEffect transition="in" filter="dissolve">
                                      <p:cBhvr>
                                        <p:cTn id="65" dur="500"/>
                                        <p:tgtEl>
                                          <p:spTgt spid="56344"/>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56348"/>
                                        </p:tgtEl>
                                        <p:attrNameLst>
                                          <p:attrName>style.visibility</p:attrName>
                                        </p:attrNameLst>
                                      </p:cBhvr>
                                      <p:to>
                                        <p:strVal val="visible"/>
                                      </p:to>
                                    </p:set>
                                    <p:animEffect transition="in" filter="dissolve">
                                      <p:cBhvr>
                                        <p:cTn id="68" dur="500"/>
                                        <p:tgtEl>
                                          <p:spTgt spid="5634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56341"/>
                                        </p:tgtEl>
                                        <p:attrNameLst>
                                          <p:attrName>style.visibility</p:attrName>
                                        </p:attrNameLst>
                                      </p:cBhvr>
                                      <p:to>
                                        <p:strVal val="visible"/>
                                      </p:to>
                                    </p:set>
                                    <p:animEffect transition="in" filter="dissolve">
                                      <p:cBhvr>
                                        <p:cTn id="73" dur="500"/>
                                        <p:tgtEl>
                                          <p:spTgt spid="56341"/>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56350"/>
                                        </p:tgtEl>
                                        <p:attrNameLst>
                                          <p:attrName>style.visibility</p:attrName>
                                        </p:attrNameLst>
                                      </p:cBhvr>
                                      <p:to>
                                        <p:strVal val="visible"/>
                                      </p:to>
                                    </p:set>
                                    <p:animEffect transition="in" filter="dissolve">
                                      <p:cBhvr>
                                        <p:cTn id="76" dur="500"/>
                                        <p:tgtEl>
                                          <p:spTgt spid="56350"/>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56349"/>
                                        </p:tgtEl>
                                        <p:attrNameLst>
                                          <p:attrName>style.visibility</p:attrName>
                                        </p:attrNameLst>
                                      </p:cBhvr>
                                      <p:to>
                                        <p:strVal val="visible"/>
                                      </p:to>
                                    </p:set>
                                    <p:animEffect transition="in" filter="dissolve">
                                      <p:cBhvr>
                                        <p:cTn id="79" dur="500"/>
                                        <p:tgtEl>
                                          <p:spTgt spid="56349"/>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56351"/>
                                        </p:tgtEl>
                                        <p:attrNameLst>
                                          <p:attrName>style.visibility</p:attrName>
                                        </p:attrNameLst>
                                      </p:cBhvr>
                                      <p:to>
                                        <p:strVal val="visible"/>
                                      </p:to>
                                    </p:set>
                                    <p:animEffect transition="in" filter="dissolve">
                                      <p:cBhvr>
                                        <p:cTn id="82" dur="500"/>
                                        <p:tgtEl>
                                          <p:spTgt spid="56351"/>
                                        </p:tgtEl>
                                      </p:cBhvr>
                                    </p:animEffect>
                                  </p:childTnLst>
                                </p:cTn>
                              </p:par>
                              <p:par>
                                <p:cTn id="83" presetID="1" presetClass="entr" presetSubtype="0" fill="hold" nodeType="withEffect">
                                  <p:stCondLst>
                                    <p:cond delay="0"/>
                                  </p:stCondLst>
                                  <p:childTnLst>
                                    <p:set>
                                      <p:cBhvr>
                                        <p:cTn id="84" dur="1" fill="hold">
                                          <p:stCondLst>
                                            <p:cond delay="0"/>
                                          </p:stCondLst>
                                        </p:cTn>
                                        <p:tgtEl>
                                          <p:spTgt spid="56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8" grpId="0" animBg="1"/>
      <p:bldP spid="56332" grpId="0" animBg="1"/>
      <p:bldP spid="56327" grpId="0"/>
      <p:bldP spid="56328" grpId="0"/>
      <p:bldP spid="56334" grpId="0" animBg="1"/>
      <p:bldP spid="56335" grpId="0" animBg="1"/>
      <p:bldP spid="56339" grpId="0"/>
      <p:bldP spid="56340" grpId="0"/>
      <p:bldP spid="56341" grpId="0"/>
      <p:bldP spid="56343" grpId="0"/>
      <p:bldP spid="56344" grpId="0"/>
      <p:bldP spid="56345" grpId="0" animBg="1"/>
      <p:bldP spid="56346" grpId="0" animBg="1"/>
      <p:bldP spid="56347" grpId="0" animBg="1"/>
      <p:bldP spid="56348" grpId="0" animBg="1"/>
      <p:bldP spid="56349" grpId="0" animBg="1"/>
      <p:bldP spid="56350" grpId="0" animBg="1"/>
      <p:bldP spid="56351" grpId="0" animBg="1"/>
      <p:bldP spid="56352" grpId="0" animBg="1"/>
      <p:bldP spid="5635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206</TotalTime>
  <Words>926</Words>
  <Application>Microsoft Office PowerPoint</Application>
  <PresentationFormat>On-screen Show (4:3)</PresentationFormat>
  <Paragraphs>129</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The structure of the skeletal system</vt:lpstr>
      <vt:lpstr>Functions of the skeleton</vt:lpstr>
      <vt:lpstr>Shape and size</vt:lpstr>
      <vt:lpstr>Support</vt:lpstr>
      <vt:lpstr>Movement</vt:lpstr>
      <vt:lpstr>Protection</vt:lpstr>
      <vt:lpstr>Blood cell production</vt:lpstr>
      <vt:lpstr>Naming bones</vt:lpstr>
      <vt:lpstr>Naming bones</vt:lpstr>
      <vt:lpstr>Diet and exercise for healthy bones</vt:lpstr>
      <vt:lpstr>Diet and exercise for healthy bones</vt:lpstr>
      <vt:lpstr>Exam-style 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the skeletal system</dc:title>
  <dc:creator>Lucy</dc:creator>
  <cp:lastModifiedBy>Lucy</cp:lastModifiedBy>
  <cp:revision>10</cp:revision>
  <dcterms:created xsi:type="dcterms:W3CDTF">2012-01-02T10:45:37Z</dcterms:created>
  <dcterms:modified xsi:type="dcterms:W3CDTF">2012-01-11T21:39:20Z</dcterms:modified>
</cp:coreProperties>
</file>